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1"/>
  </p:notesMasterIdLst>
  <p:handoutMasterIdLst>
    <p:handoutMasterId r:id="rId12"/>
  </p:handoutMasterIdLst>
  <p:sldIdLst>
    <p:sldId id="267" r:id="rId2"/>
    <p:sldId id="257" r:id="rId3"/>
    <p:sldId id="258" r:id="rId4"/>
    <p:sldId id="265" r:id="rId5"/>
    <p:sldId id="262" r:id="rId6"/>
    <p:sldId id="260" r:id="rId7"/>
    <p:sldId id="259" r:id="rId8"/>
    <p:sldId id="261"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D"/>
    <a:srgbClr val="007E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0017" autoAdjust="0"/>
  </p:normalViewPr>
  <p:slideViewPr>
    <p:cSldViewPr snapToGrid="0" snapToObjects="1">
      <p:cViewPr>
        <p:scale>
          <a:sx n="70" d="100"/>
          <a:sy n="70" d="100"/>
        </p:scale>
        <p:origin x="-1572"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4EAE07-8C18-4240-ABA2-A3AE29099DB6}" type="datetime1">
              <a:rPr lang="en-US" smtClean="0"/>
              <a:pPr/>
              <a:t>10/4/2013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D24254-7B69-6943-8D8A-41B52C1C2A7C}" type="slidenum">
              <a:rPr lang="en-US" smtClean="0"/>
              <a:pPr/>
              <a:t>‹#›</a:t>
            </a:fld>
            <a:endParaRPr lang="en-US"/>
          </a:p>
        </p:txBody>
      </p:sp>
    </p:spTree>
    <p:extLst>
      <p:ext uri="{BB962C8B-B14F-4D97-AF65-F5344CB8AC3E}">
        <p14:creationId xmlns:p14="http://schemas.microsoft.com/office/powerpoint/2010/main" val="23981904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79E04-763F-3640-A3DE-38C18A417C62}" type="datetime1">
              <a:rPr lang="en-US" smtClean="0"/>
              <a:pPr/>
              <a:t>10/4/2013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CFE2D-7AE5-0F40-9DB8-2D4C304DE706}" type="slidenum">
              <a:rPr lang="en-US" smtClean="0"/>
              <a:pPr/>
              <a:t>‹#›</a:t>
            </a:fld>
            <a:endParaRPr lang="en-US"/>
          </a:p>
        </p:txBody>
      </p:sp>
    </p:spTree>
    <p:extLst>
      <p:ext uri="{BB962C8B-B14F-4D97-AF65-F5344CB8AC3E}">
        <p14:creationId xmlns:p14="http://schemas.microsoft.com/office/powerpoint/2010/main" val="1900621291"/>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dirty="0" smtClean="0"/>
              <a:t>Our Vision establishes what kind of company we want to be.</a:t>
            </a:r>
            <a:r>
              <a:rPr lang="en-US" sz="1200" b="0" baseline="0" dirty="0" smtClean="0"/>
              <a:t> </a:t>
            </a:r>
            <a:endParaRPr lang="en-US" sz="1200" b="0" dirty="0" smtClean="0"/>
          </a:p>
          <a:p>
            <a:pPr>
              <a:buFont typeface="Arial"/>
              <a:buNone/>
              <a:defRPr/>
            </a:pPr>
            <a:endParaRPr lang="en-US" sz="1200" dirty="0" smtClean="0"/>
          </a:p>
          <a:p>
            <a:pPr>
              <a:buFont typeface="Arial"/>
              <a:buNone/>
              <a:defRPr/>
            </a:pPr>
            <a:r>
              <a:rPr lang="en-US" sz="1200" b="1" dirty="0" smtClean="0"/>
              <a:t>Our</a:t>
            </a:r>
            <a:r>
              <a:rPr lang="en-US" sz="1200" b="1" baseline="0" dirty="0" smtClean="0"/>
              <a:t> vision is to lead the global product identification industry forward by helping our customers achieve their distinct business goals.</a:t>
            </a:r>
            <a:endParaRPr lang="en-US" sz="1200" b="1" dirty="0" smtClean="0"/>
          </a:p>
          <a:p>
            <a:pPr>
              <a:buFont typeface="Arial"/>
              <a:buNone/>
              <a:defRPr/>
            </a:pPr>
            <a:endParaRPr lang="en-US" sz="1200" dirty="0" smtClean="0"/>
          </a:p>
          <a:p>
            <a:r>
              <a:rPr lang="en-US" sz="1200" dirty="0" smtClean="0"/>
              <a:t>What this means: </a:t>
            </a:r>
          </a:p>
          <a:p>
            <a:endParaRPr lang="en-US" sz="1200" b="0" dirty="0" smtClean="0"/>
          </a:p>
          <a:p>
            <a:r>
              <a:rPr lang="en-US" sz="1200" b="0" dirty="0" smtClean="0"/>
              <a:t>It’s not about being the biggest. Or having the largest market share.</a:t>
            </a:r>
            <a:r>
              <a:rPr lang="en-US" sz="1200" b="0" baseline="0" dirty="0" smtClean="0"/>
              <a:t> It’s about leading the industry forward. Our customers are continually looking for ways to improve operational productivity (reduce cost) and reliability (uptime), solutions for new materials, and solutions to meet new regulations. </a:t>
            </a:r>
          </a:p>
          <a:p>
            <a:endParaRPr lang="en-US" sz="1200" b="0" baseline="0" dirty="0" smtClean="0"/>
          </a:p>
          <a:p>
            <a:r>
              <a:rPr lang="en-US" sz="1200" b="0" baseline="0" dirty="0" smtClean="0"/>
              <a:t>We will continually introduce new, i</a:t>
            </a:r>
            <a:r>
              <a:rPr lang="en-US" sz="1200" b="0" dirty="0" smtClean="0"/>
              <a:t>nnovative</a:t>
            </a:r>
            <a:r>
              <a:rPr lang="en-US" sz="1200" b="0" baseline="0" dirty="0" smtClean="0"/>
              <a:t> products… new consumables, new service models… new financial models that help solve these problems. </a:t>
            </a:r>
            <a:r>
              <a:rPr lang="en-US" sz="1200" b="0" dirty="0" smtClean="0"/>
              <a:t>We</a:t>
            </a:r>
            <a:r>
              <a:rPr lang="en-US" sz="1200" b="0" baseline="0" dirty="0" smtClean="0"/>
              <a:t> will l</a:t>
            </a:r>
            <a:r>
              <a:rPr lang="en-US" sz="1200" b="0" dirty="0" smtClean="0"/>
              <a:t>ead the way, not follow.</a:t>
            </a:r>
            <a:r>
              <a:rPr lang="en-US" sz="1200" b="0" baseline="0" dirty="0" smtClean="0"/>
              <a:t>  </a:t>
            </a:r>
          </a:p>
          <a:p>
            <a:endParaRPr 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Our vision is directly tied to the</a:t>
            </a:r>
            <a:r>
              <a:rPr lang="en-US" sz="1200" baseline="0" dirty="0" smtClean="0"/>
              <a:t> success of our customers’ businesses and operations</a:t>
            </a:r>
            <a:r>
              <a:rPr lang="en-US" sz="1200" dirty="0" smtClean="0"/>
              <a:t>. This is</a:t>
            </a:r>
            <a:r>
              <a:rPr lang="en-US" sz="1200" baseline="0" dirty="0" smtClean="0"/>
              <a:t> critically important. </a:t>
            </a:r>
            <a:r>
              <a:rPr lang="en-US" sz="1200" b="0" baseline="0" dirty="0" smtClean="0"/>
              <a:t>It’s not about what’s best for us, but what’s best for our customers. Each customer has distinct business goals. And they operate differently – often from country to country and sometimes location to location. We are not a generic standard products company. To help our customers achieve their distinct business goals, we will be able to offer the right combination of hardware, software, service and consultation.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t>And we will do this locally, in each country. That is how we will lead the industry forward.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smtClean="0"/>
              <a:t>How to help define the Vision for your Teams: </a:t>
            </a:r>
          </a:p>
          <a:p>
            <a:endParaRPr lang="en-US" dirty="0" smtClean="0"/>
          </a:p>
          <a:p>
            <a:r>
              <a:rPr lang="en-US" b="1" dirty="0" smtClean="0">
                <a:solidFill>
                  <a:schemeClr val="accent5"/>
                </a:solidFill>
              </a:rPr>
              <a:t>Lead</a:t>
            </a:r>
            <a:r>
              <a:rPr lang="en-US" dirty="0" smtClean="0"/>
              <a:t>: Lead, not follow, Innovate and grow </a:t>
            </a:r>
          </a:p>
          <a:p>
            <a:endParaRPr lang="en-US" b="1" dirty="0" smtClean="0"/>
          </a:p>
          <a:p>
            <a:r>
              <a:rPr lang="en-US" b="1" dirty="0" smtClean="0"/>
              <a:t>Global</a:t>
            </a:r>
            <a:r>
              <a:rPr lang="en-US" dirty="0" smtClean="0"/>
              <a:t>: Be successful by leading locally in</a:t>
            </a:r>
            <a:r>
              <a:rPr lang="en-US" baseline="0" dirty="0" smtClean="0"/>
              <a:t> each country. Win globally by winning locally every week, month, quarter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Product Identification</a:t>
            </a:r>
            <a:r>
              <a:rPr lang="en-US" baseline="0" dirty="0" smtClean="0"/>
              <a:t>: </a:t>
            </a:r>
            <a:r>
              <a:rPr lang="en-US" sz="1200" b="0" dirty="0" smtClean="0"/>
              <a:t>Variable coding and marking of consumer goods and industrial products, decoration and identification of consumer</a:t>
            </a:r>
            <a:r>
              <a:rPr lang="en-US" sz="1200" b="0" baseline="0" dirty="0" smtClean="0"/>
              <a:t> goods</a:t>
            </a:r>
            <a:r>
              <a:rPr lang="en-US" sz="1200" b="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(Moving)</a:t>
            </a:r>
            <a:r>
              <a:rPr lang="en-US" sz="1200" b="1" dirty="0" smtClean="0"/>
              <a:t> Industry Forward</a:t>
            </a:r>
            <a:r>
              <a:rPr lang="en-US" sz="1200" b="0" dirty="0" smtClean="0"/>
              <a:t>: Shape the industry by thoroughly understanding and anticipating customer and their customers</a:t>
            </a:r>
            <a:r>
              <a:rPr lang="ja-JP" altLang="en-US" sz="1200" b="0" dirty="0" smtClean="0"/>
              <a:t>’</a:t>
            </a:r>
            <a:r>
              <a:rPr lang="en-US" sz="1200" b="0" dirty="0" smtClean="0"/>
              <a:t> needs, regulations and trends; </a:t>
            </a:r>
            <a:r>
              <a:rPr lang="en-US" sz="1050" b="0" dirty="0" smtClean="0">
                <a:solidFill>
                  <a:srgbClr val="FF0000"/>
                </a:solidFill>
              </a:rPr>
              <a:t>obligation as market leader to pull our industry forward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Distinct Business</a:t>
            </a:r>
            <a:r>
              <a:rPr lang="en-US" sz="1200" b="1" baseline="0" dirty="0" smtClean="0"/>
              <a:t> Goals: </a:t>
            </a:r>
            <a:r>
              <a:rPr lang="en-US" sz="1200" b="0" dirty="0" smtClean="0"/>
              <a:t>We are not a generic standard products provider. We offer distinct vertical, HW, consumables, SW, service, etc. , advice ….solutions; </a:t>
            </a:r>
            <a:r>
              <a:rPr lang="en-US" sz="1050" b="0" dirty="0" smtClean="0">
                <a:solidFill>
                  <a:srgbClr val="FF0000"/>
                </a:solidFill>
              </a:rPr>
              <a:t>we offer customizable solutions unique to each customer</a:t>
            </a:r>
            <a:r>
              <a:rPr lang="ja-JP" altLang="en-US" sz="1050" b="0" dirty="0" smtClean="0">
                <a:solidFill>
                  <a:srgbClr val="FF0000"/>
                </a:solidFill>
              </a:rPr>
              <a:t>’</a:t>
            </a:r>
            <a:r>
              <a:rPr lang="en-US" sz="1050" b="0" dirty="0" smtClean="0">
                <a:solidFill>
                  <a:srgbClr val="FF0000"/>
                </a:solidFill>
              </a:rPr>
              <a:t>s individual requirements.</a:t>
            </a:r>
            <a:r>
              <a:rPr lang="en-US" sz="1050" b="0" baseline="0" dirty="0" smtClean="0">
                <a:solidFill>
                  <a:srgbClr val="FF0000"/>
                </a:solidFill>
              </a:rPr>
              <a:t> </a:t>
            </a:r>
            <a:r>
              <a:rPr lang="en-US" sz="1600" b="0" dirty="0" smtClean="0"/>
              <a:t>Our work will have a real and tangible impact on our customers</a:t>
            </a:r>
            <a:r>
              <a:rPr lang="ja-JP" altLang="en-US" sz="1600" b="0" dirty="0" smtClean="0"/>
              <a:t>’</a:t>
            </a:r>
            <a:r>
              <a:rPr lang="en-US" sz="1600" b="0" dirty="0" smtClean="0"/>
              <a:t> business; </a:t>
            </a:r>
            <a:r>
              <a:rPr lang="en-US" sz="1200" b="0" dirty="0" smtClean="0">
                <a:solidFill>
                  <a:srgbClr val="FF0000"/>
                </a:solidFill>
              </a:rPr>
              <a:t>VJ software, Service and Technical Support enable our customer</a:t>
            </a:r>
            <a:r>
              <a:rPr lang="ja-JP" altLang="en-US" sz="1200" b="0" dirty="0" smtClean="0">
                <a:solidFill>
                  <a:srgbClr val="FF0000"/>
                </a:solidFill>
              </a:rPr>
              <a:t>’</a:t>
            </a:r>
            <a:r>
              <a:rPr lang="en-US" sz="1200" b="0" dirty="0" smtClean="0">
                <a:solidFill>
                  <a:srgbClr val="FF0000"/>
                </a:solidFill>
              </a:rPr>
              <a:t>s to achieve</a:t>
            </a:r>
            <a:r>
              <a:rPr lang="en-US" sz="1200" b="0" baseline="0" dirty="0" smtClean="0">
                <a:solidFill>
                  <a:srgbClr val="FF0000"/>
                </a:solidFill>
              </a:rPr>
              <a:t> their distinct business goals.</a:t>
            </a:r>
            <a:endParaRPr lang="en-US" sz="1600"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p>
        </p:txBody>
      </p:sp>
      <p:sp>
        <p:nvSpPr>
          <p:cNvPr id="4" name="Slide Number Placeholder 3"/>
          <p:cNvSpPr>
            <a:spLocks noGrp="1"/>
          </p:cNvSpPr>
          <p:nvPr>
            <p:ph type="sldNum" sz="quarter" idx="10"/>
          </p:nvPr>
        </p:nvSpPr>
        <p:spPr/>
        <p:txBody>
          <a:bodyPr/>
          <a:lstStyle/>
          <a:p>
            <a:fld id="{DABCFE2D-7AE5-0F40-9DB8-2D4C304DE706}" type="slidenum">
              <a:rPr lang="en-US" smtClean="0"/>
              <a:pPr/>
              <a:t>2</a:t>
            </a:fld>
            <a:endParaRPr lang="en-US"/>
          </a:p>
        </p:txBody>
      </p:sp>
      <p:sp>
        <p:nvSpPr>
          <p:cNvPr id="5" name="Date Placeholder 4"/>
          <p:cNvSpPr>
            <a:spLocks noGrp="1"/>
          </p:cNvSpPr>
          <p:nvPr>
            <p:ph type="dt" idx="11"/>
          </p:nvPr>
        </p:nvSpPr>
        <p:spPr/>
        <p:txBody>
          <a:bodyPr/>
          <a:lstStyle/>
          <a:p>
            <a:fld id="{FA7E52F9-2725-D947-9271-E6E4271FD520}" type="datetime1">
              <a:rPr lang="en-US" smtClean="0"/>
              <a:pPr/>
              <a:t>10/4/2013</a:t>
            </a:fld>
            <a:endParaRPr lang="en-US"/>
          </a:p>
        </p:txBody>
      </p:sp>
    </p:spTree>
    <p:extLst>
      <p:ext uri="{BB962C8B-B14F-4D97-AF65-F5344CB8AC3E}">
        <p14:creationId xmlns:p14="http://schemas.microsoft.com/office/powerpoint/2010/main" val="342767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smtClean="0"/>
              <a:t>We do this as one global team. </a:t>
            </a:r>
            <a:r>
              <a:rPr lang="en-US" sz="1200" b="0" baseline="0" dirty="0" smtClean="0"/>
              <a:t>This takes more than the local sales and the global R&amp;D team. It takes our operations teams. It takes our finance team. It takes our manufacturing team. It takes our marketing team. It takes our human resources team. It takes our management team. Around the globe. All working together as one team.</a:t>
            </a:r>
          </a:p>
          <a:p>
            <a:endParaRPr lang="en-US" sz="1200" b="0" baseline="0" dirty="0" smtClean="0"/>
          </a:p>
          <a:p>
            <a:r>
              <a:rPr lang="en-US" sz="1200" b="0" baseline="0" dirty="0" smtClean="0"/>
              <a:t>Our teams must ensure that they communicate across locations and across regions. So that if one customer has installed our equipment in one location, we know how it was done and can properly replicate it in another location or region. Or if one customer has set a global strategy, our collective local teams need to be knowledgeable about </a:t>
            </a:r>
            <a:r>
              <a:rPr lang="en-US" dirty="0" smtClean="0"/>
              <a:t>it </a:t>
            </a:r>
            <a:r>
              <a:rPr lang="en-US" sz="1200" b="0" baseline="0" dirty="0" smtClean="0"/>
              <a:t>to best help them meet their objectives locally. </a:t>
            </a:r>
          </a:p>
          <a:p>
            <a:endParaRPr lang="en-US" sz="1200" b="0" baseline="0" dirty="0" smtClean="0"/>
          </a:p>
          <a:p>
            <a:endParaRPr lang="en-US" sz="1200"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baseline="0" dirty="0" smtClean="0"/>
              <a:t>How to help define the Mission for your Teams: </a:t>
            </a:r>
          </a:p>
          <a:p>
            <a:endParaRPr lang="en-US" sz="1200"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We partner</a:t>
            </a:r>
            <a:r>
              <a:rPr lang="en-US" sz="1200" b="1" baseline="0" dirty="0" smtClean="0"/>
              <a:t> with our customers. </a:t>
            </a:r>
            <a:r>
              <a:rPr lang="en-US" sz="1200" b="0" baseline="0" dirty="0" smtClean="0">
                <a:solidFill>
                  <a:srgbClr val="FF0000"/>
                </a:solidFill>
              </a:rPr>
              <a:t>E</a:t>
            </a:r>
            <a:r>
              <a:rPr lang="en-US" sz="1200" b="0" dirty="0" smtClean="0">
                <a:solidFill>
                  <a:srgbClr val="FF0000"/>
                </a:solidFill>
              </a:rPr>
              <a:t>very Videojet associate enters a covenant with our customers each day. </a:t>
            </a:r>
            <a:r>
              <a:rPr lang="en-US" sz="1200" b="0" dirty="0" smtClean="0"/>
              <a:t>We understand that our customers aren't buyers of equipment but </a:t>
            </a:r>
            <a:r>
              <a:rPr lang="en-US" sz="1200" dirty="0" smtClean="0"/>
              <a:t>users </a:t>
            </a:r>
            <a:r>
              <a:rPr lang="en-US" sz="1200" b="0" dirty="0" smtClean="0"/>
              <a:t>of our solutions over </a:t>
            </a:r>
            <a:r>
              <a:rPr lang="en-US" sz="1200" dirty="0" smtClean="0"/>
              <a:t>many years</a:t>
            </a:r>
            <a:r>
              <a:rPr lang="en-US" sz="1200" b="0" dirty="0" smtClean="0"/>
              <a:t> to run their business. This requires that we partner and support them in ways that make the most sense for them during the full lifetime of our solution.</a:t>
            </a:r>
          </a:p>
          <a:p>
            <a:endParaRPr lang="en-US" sz="1200"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t>Improve their operational reliability. </a:t>
            </a:r>
            <a:r>
              <a:rPr lang="en-US" sz="1200" b="0" dirty="0" smtClean="0"/>
              <a:t>Must help them continuously improve; </a:t>
            </a:r>
            <a:r>
              <a:rPr lang="en-US" sz="1200" b="0" dirty="0" smtClean="0">
                <a:solidFill>
                  <a:srgbClr val="FF0000"/>
                </a:solidFill>
              </a:rPr>
              <a:t>help them continuously meet their rigorous demand created by </a:t>
            </a:r>
            <a:r>
              <a:rPr lang="ja-JP" altLang="en-US" sz="1200" b="0" dirty="0" smtClean="0">
                <a:solidFill>
                  <a:srgbClr val="FF0000"/>
                </a:solidFill>
              </a:rPr>
              <a:t>“</a:t>
            </a:r>
            <a:r>
              <a:rPr lang="en-US" sz="1200" b="0" dirty="0" smtClean="0">
                <a:solidFill>
                  <a:srgbClr val="FF0000"/>
                </a:solidFill>
              </a:rPr>
              <a:t>their customers”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Reliability: </a:t>
            </a:r>
            <a:r>
              <a:rPr lang="en-US" sz="1200" b="0" dirty="0" smtClean="0">
                <a:solidFill>
                  <a:schemeClr val="tx1"/>
                </a:solidFill>
              </a:rPr>
              <a:t>R</a:t>
            </a:r>
            <a:r>
              <a:rPr lang="en-US" sz="1200" b="0" dirty="0" smtClean="0"/>
              <a:t>eliability: uptime, predictability; </a:t>
            </a:r>
            <a:r>
              <a:rPr lang="en-US" sz="1200" b="0" dirty="0" smtClean="0">
                <a:solidFill>
                  <a:srgbClr val="FF0000"/>
                </a:solidFill>
              </a:rPr>
              <a:t>ensure our solution gives them </a:t>
            </a:r>
            <a:r>
              <a:rPr lang="ja-JP" altLang="en-US" sz="1200" b="0" dirty="0" smtClean="0">
                <a:solidFill>
                  <a:srgbClr val="FF0000"/>
                </a:solidFill>
              </a:rPr>
              <a:t>“</a:t>
            </a:r>
            <a:r>
              <a:rPr lang="en-US" sz="1200" b="0" dirty="0" smtClean="0">
                <a:solidFill>
                  <a:srgbClr val="FF0000"/>
                </a:solidFill>
              </a:rPr>
              <a:t>peace of mind</a:t>
            </a:r>
            <a:r>
              <a:rPr lang="ja-JP" altLang="en-US" sz="1200" b="0" dirty="0" smtClean="0">
                <a:solidFill>
                  <a:srgbClr val="FF0000"/>
                </a:solidFill>
              </a:rPr>
              <a:t>”</a:t>
            </a:r>
            <a:r>
              <a:rPr lang="en-US" sz="1200" b="0" dirty="0" smtClean="0">
                <a:solidFill>
                  <a:srgbClr val="FF0000"/>
                </a:solidFill>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Productivity</a:t>
            </a:r>
            <a:r>
              <a:rPr lang="en-US" sz="1200" b="0" dirty="0" smtClean="0">
                <a:solidFill>
                  <a:srgbClr val="FF0000"/>
                </a:solidFill>
              </a:rPr>
              <a:t>: Our customers’ most important asset. This includes</a:t>
            </a:r>
            <a:r>
              <a:rPr lang="en-US" sz="1200" b="0" baseline="0" dirty="0" smtClean="0">
                <a:solidFill>
                  <a:srgbClr val="FF0000"/>
                </a:solidFill>
              </a:rPr>
              <a:t> </a:t>
            </a:r>
            <a:r>
              <a:rPr lang="en-US" sz="1200" b="0" baseline="0" dirty="0" smtClean="0">
                <a:solidFill>
                  <a:schemeClr val="tx1"/>
                </a:solidFill>
              </a:rPr>
              <a:t>o</a:t>
            </a:r>
            <a:r>
              <a:rPr lang="en-US" sz="1200" b="0" dirty="0" smtClean="0"/>
              <a:t>n time delivery, uptime;</a:t>
            </a:r>
            <a:r>
              <a:rPr lang="en-US" sz="1200" b="0" baseline="0" dirty="0" smtClean="0"/>
              <a:t> </a:t>
            </a:r>
            <a:r>
              <a:rPr lang="en-US" sz="1200" b="0" dirty="0" smtClean="0">
                <a:solidFill>
                  <a:srgbClr val="FF0000"/>
                </a:solidFill>
              </a:rPr>
              <a:t>predictable maintenance and dependability to ensure maximized production efficiencies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Grow</a:t>
            </a:r>
            <a:r>
              <a:rPr lang="en-US" sz="1200" b="1" baseline="0" dirty="0" smtClean="0">
                <a:solidFill>
                  <a:srgbClr val="FF0000"/>
                </a:solidFill>
              </a:rPr>
              <a:t> their Brands: </a:t>
            </a:r>
            <a:r>
              <a:rPr lang="en-US" sz="1200" b="0" dirty="0" smtClean="0"/>
              <a:t>We must know more than them; </a:t>
            </a:r>
            <a:r>
              <a:rPr lang="en-US" sz="1200" b="0" dirty="0" smtClean="0">
                <a:solidFill>
                  <a:srgbClr val="FF0000"/>
                </a:solidFill>
              </a:rPr>
              <a:t>obligation as market leaders to prepare our customers for pending shifts in the industry</a:t>
            </a:r>
            <a:r>
              <a:rPr lang="en-US" sz="1200" b="0" baseline="0" dirty="0" smtClean="0">
                <a:solidFill>
                  <a:srgbClr val="FF0000"/>
                </a:solidFill>
              </a:rPr>
              <a:t> through meeting standards or helping decorate their products to differentiate </a:t>
            </a:r>
            <a:r>
              <a:rPr lang="en-US" sz="1200" b="0" baseline="0" dirty="0" err="1" smtClean="0">
                <a:solidFill>
                  <a:srgbClr val="FF0000"/>
                </a:solidFill>
              </a:rPr>
              <a:t>vs</a:t>
            </a:r>
            <a:r>
              <a:rPr lang="en-US" sz="1200" b="0" baseline="0" dirty="0" smtClean="0">
                <a:solidFill>
                  <a:srgbClr val="FF0000"/>
                </a:solidFill>
              </a:rPr>
              <a:t> their competition.</a:t>
            </a:r>
            <a:endParaRPr lang="en-US" sz="1200" b="1" baseline="0" dirty="0" smtClean="0"/>
          </a:p>
          <a:p>
            <a:endParaRPr lang="en-US" sz="1200" b="0" baseline="0" dirty="0" smtClean="0"/>
          </a:p>
          <a:p>
            <a:pPr marL="0" indent="0">
              <a:buNone/>
            </a:pPr>
            <a:r>
              <a:rPr lang="en-US" sz="1200" b="1" dirty="0" smtClean="0"/>
              <a:t>We do this with Passion</a:t>
            </a:r>
            <a:r>
              <a:rPr lang="en-US" sz="1200" b="0" dirty="0" smtClean="0"/>
              <a:t>.</a:t>
            </a:r>
            <a:r>
              <a:rPr lang="en-US" sz="1200" dirty="0" smtClean="0"/>
              <a:t> Our people are passionate; passionate to serve customers, passionate to solve problems that haven’t been solved before; passionate to be individually successful and passionate to help Videojet win in the marketplace. </a:t>
            </a:r>
          </a:p>
          <a:p>
            <a:pPr marL="0" indent="0">
              <a:buNone/>
            </a:pPr>
            <a:endParaRPr lang="en-US" sz="1200" dirty="0" smtClean="0"/>
          </a:p>
          <a:p>
            <a:pPr marL="0" indent="0">
              <a:buNone/>
            </a:pPr>
            <a:r>
              <a:rPr lang="en-US" sz="1200" b="1" dirty="0" smtClean="0"/>
              <a:t>We do this with Integrity.</a:t>
            </a:r>
            <a:r>
              <a:rPr lang="en-US" sz="1200" b="1" baseline="0" dirty="0" smtClean="0"/>
              <a:t> </a:t>
            </a:r>
            <a:r>
              <a:rPr lang="en-US" sz="1200" dirty="0" smtClean="0"/>
              <a:t>Our people have the highest level of integrity; always doing what’s in the best interest of the customer; and always being truthful and honest with customers and with </a:t>
            </a:r>
            <a:r>
              <a:rPr lang="en-US" dirty="0" smtClean="0"/>
              <a:t>coworkers.</a:t>
            </a:r>
          </a:p>
          <a:p>
            <a:pPr marL="0" indent="0">
              <a:buNone/>
            </a:pPr>
            <a:endParaRPr lang="en-US" sz="1200" dirty="0" smtClean="0"/>
          </a:p>
          <a:p>
            <a:pPr marL="0" indent="0">
              <a:buNone/>
            </a:pPr>
            <a:r>
              <a:rPr lang="en-US" sz="1200" b="1" dirty="0" smtClean="0"/>
              <a:t>And we do this with Trust</a:t>
            </a:r>
            <a:r>
              <a:rPr lang="en-US" sz="1200" b="0" dirty="0" smtClean="0"/>
              <a:t>.</a:t>
            </a:r>
            <a:r>
              <a:rPr lang="en-US" sz="1200" baseline="0" dirty="0" smtClean="0"/>
              <a:t> </a:t>
            </a:r>
            <a:r>
              <a:rPr lang="en-US" sz="1200" dirty="0" smtClean="0"/>
              <a:t>Above all, our people will be the most trusted in the industry; trusted for their advice and consultation, trusted for their service, trusted for their honesty, and trusted for their commitment to doing what’s best for their customers’ businesses.</a:t>
            </a: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DABCFE2D-7AE5-0F40-9DB8-2D4C304DE706}" type="slidenum">
              <a:rPr lang="en-US" smtClean="0"/>
              <a:pPr/>
              <a:t>3</a:t>
            </a:fld>
            <a:endParaRPr lang="en-US"/>
          </a:p>
        </p:txBody>
      </p:sp>
      <p:sp>
        <p:nvSpPr>
          <p:cNvPr id="5" name="Date Placeholder 4"/>
          <p:cNvSpPr>
            <a:spLocks noGrp="1"/>
          </p:cNvSpPr>
          <p:nvPr>
            <p:ph type="dt" idx="11"/>
          </p:nvPr>
        </p:nvSpPr>
        <p:spPr/>
        <p:txBody>
          <a:bodyPr/>
          <a:lstStyle/>
          <a:p>
            <a:fld id="{FA7E52F9-2725-D947-9271-E6E4271FD520}" type="datetime1">
              <a:rPr lang="en-US" smtClean="0"/>
              <a:pPr/>
              <a:t>10/4/2013</a:t>
            </a:fld>
            <a:endParaRPr lang="en-US"/>
          </a:p>
        </p:txBody>
      </p:sp>
    </p:spTree>
    <p:extLst>
      <p:ext uri="{BB962C8B-B14F-4D97-AF65-F5344CB8AC3E}">
        <p14:creationId xmlns:p14="http://schemas.microsoft.com/office/powerpoint/2010/main" val="342767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u="sng" dirty="0" smtClean="0"/>
              <a:t>Key Points to Discuss/Consider:</a:t>
            </a:r>
            <a:r>
              <a:rPr lang="en-US" b="1" u="sng" baseline="0" dirty="0" smtClean="0"/>
              <a:t> </a:t>
            </a:r>
            <a:endParaRPr lang="en-US" b="1" u="sng" dirty="0" smtClean="0"/>
          </a:p>
          <a:p>
            <a:pPr marL="171450" indent="-171450">
              <a:buFont typeface="Arial"/>
              <a:buChar char="•"/>
            </a:pPr>
            <a:r>
              <a:rPr lang="en-US" dirty="0" smtClean="0"/>
              <a:t>We have</a:t>
            </a:r>
            <a:r>
              <a:rPr lang="en-US" baseline="0" dirty="0" smtClean="0"/>
              <a:t> to put the customer first, always. </a:t>
            </a:r>
          </a:p>
          <a:p>
            <a:pPr marL="171450" indent="-171450">
              <a:buFont typeface="Arial"/>
              <a:buChar char="•"/>
            </a:pPr>
            <a:r>
              <a:rPr lang="en-US" baseline="0" dirty="0" smtClean="0"/>
              <a:t>In order to be a successful company, we must place this principle at the center of all our work and in every customer interaction. </a:t>
            </a:r>
          </a:p>
          <a:p>
            <a:pPr marL="171450" indent="-171450">
              <a:buFont typeface="Arial"/>
              <a:buChar char="•"/>
            </a:pPr>
            <a:r>
              <a:rPr lang="en-US" baseline="0" dirty="0" smtClean="0"/>
              <a:t>We prove this Principle through our dedication to continually measuring and understanding customer satisfaction and by launching and providing solutions that truly help them achieve their business goals. </a:t>
            </a:r>
          </a:p>
          <a:p>
            <a:pPr marL="171450" indent="-171450">
              <a:buFont typeface="Arial"/>
              <a:buChar char="•"/>
            </a:pPr>
            <a:r>
              <a:rPr lang="en-US" baseline="0" dirty="0" smtClean="0"/>
              <a:t>We do this through formal or informal VOC, daily interactions, listening, and surveying customer satisfaction. </a:t>
            </a:r>
          </a:p>
          <a:p>
            <a:pPr marL="171450" indent="-171450">
              <a:buFont typeface="Arial"/>
              <a:buChar char="•"/>
            </a:pPr>
            <a:r>
              <a:rPr lang="en-US" baseline="0" dirty="0" smtClean="0"/>
              <a:t>“Uptime Peace of Mind” is more than a tagline, it is our promise to our customers. </a:t>
            </a:r>
          </a:p>
          <a:p>
            <a:pPr marL="171450" indent="-171450">
              <a:buFont typeface="Arial"/>
              <a:buChar char="•"/>
            </a:pPr>
            <a:r>
              <a:rPr lang="en-US" baseline="0" dirty="0" smtClean="0"/>
              <a:t>We promise to put their businesses at the core of everything we do. </a:t>
            </a:r>
          </a:p>
          <a:p>
            <a:pPr marL="171450" indent="-171450">
              <a:buFont typeface="Arial"/>
              <a:buChar char="•"/>
            </a:pPr>
            <a:r>
              <a:rPr lang="en-US" baseline="0" dirty="0" smtClean="0"/>
              <a:t>We promise to find solutions to their challenges and meet their needs, no matter how large or small. </a:t>
            </a:r>
            <a:endParaRPr lang="en-US" dirty="0" smtClean="0"/>
          </a:p>
          <a:p>
            <a:endParaRPr lang="en-US" dirty="0"/>
          </a:p>
        </p:txBody>
      </p:sp>
      <p:sp>
        <p:nvSpPr>
          <p:cNvPr id="4" name="Slide Number Placeholder 3"/>
          <p:cNvSpPr>
            <a:spLocks noGrp="1"/>
          </p:cNvSpPr>
          <p:nvPr>
            <p:ph type="sldNum" sz="quarter" idx="10"/>
          </p:nvPr>
        </p:nvSpPr>
        <p:spPr/>
        <p:txBody>
          <a:bodyPr/>
          <a:lstStyle/>
          <a:p>
            <a:fld id="{DABCFE2D-7AE5-0F40-9DB8-2D4C304DE706}" type="slidenum">
              <a:rPr lang="en-US" smtClean="0"/>
              <a:pPr/>
              <a:t>4</a:t>
            </a:fld>
            <a:endParaRPr lang="en-US"/>
          </a:p>
        </p:txBody>
      </p:sp>
      <p:sp>
        <p:nvSpPr>
          <p:cNvPr id="5" name="Date Placeholder 4"/>
          <p:cNvSpPr>
            <a:spLocks noGrp="1"/>
          </p:cNvSpPr>
          <p:nvPr>
            <p:ph type="dt" idx="11"/>
          </p:nvPr>
        </p:nvSpPr>
        <p:spPr/>
        <p:txBody>
          <a:bodyPr/>
          <a:lstStyle/>
          <a:p>
            <a:fld id="{FA7E52F9-2725-D947-9271-E6E4271FD520}" type="datetime1">
              <a:rPr lang="en-US" smtClean="0"/>
              <a:pPr/>
              <a:t>10/4/2013</a:t>
            </a:fld>
            <a:endParaRPr lang="en-US"/>
          </a:p>
        </p:txBody>
      </p:sp>
    </p:spTree>
    <p:extLst>
      <p:ext uri="{BB962C8B-B14F-4D97-AF65-F5344CB8AC3E}">
        <p14:creationId xmlns:p14="http://schemas.microsoft.com/office/powerpoint/2010/main" val="3427678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1" u="sng" dirty="0" smtClean="0"/>
              <a:t>Key Points to Discuss/Consider:</a:t>
            </a:r>
            <a:r>
              <a:rPr lang="en-US" b="1" u="sng" baseline="0" dirty="0" smtClean="0"/>
              <a:t> </a:t>
            </a:r>
            <a:endParaRPr lang="en-US" b="1" u="sng" dirty="0" smtClean="0"/>
          </a:p>
          <a:p>
            <a:pPr marL="0" indent="0">
              <a:buFont typeface="Arial"/>
              <a:buNone/>
            </a:pPr>
            <a:endParaRPr lang="en-US" dirty="0" smtClean="0"/>
          </a:p>
          <a:p>
            <a:pPr marL="171450" indent="-171450">
              <a:buFont typeface="Arial"/>
              <a:buChar char="•"/>
            </a:pPr>
            <a:r>
              <a:rPr lang="en-US" dirty="0" smtClean="0"/>
              <a:t>We measure</a:t>
            </a:r>
            <a:r>
              <a:rPr lang="en-US" baseline="0" dirty="0" smtClean="0"/>
              <a:t> our success by our customers’ achieving their goals. </a:t>
            </a:r>
          </a:p>
          <a:p>
            <a:pPr marL="171450" indent="-171450">
              <a:buFont typeface="Arial"/>
              <a:buChar char="•"/>
            </a:pPr>
            <a:r>
              <a:rPr lang="en-US" baseline="0" dirty="0" smtClean="0"/>
              <a:t>Our customers can not perform their best if we do not provide them with best in class:</a:t>
            </a:r>
          </a:p>
          <a:p>
            <a:pPr marL="628650" lvl="1" indent="-171450">
              <a:buFont typeface="Arial"/>
              <a:buChar char="•"/>
            </a:pPr>
            <a:r>
              <a:rPr lang="en-US" baseline="0" dirty="0" smtClean="0"/>
              <a:t>Advice (such as application advice on how to address a specific marking and coding need)</a:t>
            </a:r>
          </a:p>
          <a:p>
            <a:pPr marL="628650" lvl="1" indent="-171450">
              <a:buFont typeface="Arial"/>
              <a:buChar char="•"/>
            </a:pPr>
            <a:r>
              <a:rPr lang="en-US" baseline="0" dirty="0" smtClean="0"/>
              <a:t>Solutions (HW, SW, service, consumables…) that go beyond putting a code on a package</a:t>
            </a:r>
          </a:p>
          <a:p>
            <a:pPr marL="628650" lvl="1" indent="-171450">
              <a:buFont typeface="Arial"/>
              <a:buChar char="•"/>
            </a:pPr>
            <a:r>
              <a:rPr lang="en-US" baseline="0" dirty="0" smtClean="0"/>
              <a:t>Service and support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Our latest product launch, 1550/1650 CIJ, reflects our efforts to continuously search for ways to provide products that help our customers achieve their goals -- beyond putting the code on the package [note to presenter: please make sure you are fully versed in the 1550/1650 product launch key messages]: </a:t>
            </a:r>
            <a:endParaRPr lang="en-US" dirty="0" smtClean="0"/>
          </a:p>
          <a:p>
            <a:pPr marL="742950" lvl="1" indent="-285750" eaLnBrk="1" hangingPunct="1">
              <a:buFont typeface="Arial" pitchFamily="34" charset="0"/>
              <a:buChar char="•"/>
              <a:defRPr/>
            </a:pPr>
            <a:r>
              <a:rPr lang="en-US" sz="1400" dirty="0" smtClean="0">
                <a:solidFill>
                  <a:schemeClr val="accent1">
                    <a:lumMod val="75000"/>
                  </a:schemeClr>
                </a:solidFill>
                <a:ea typeface="MS PGothic" pitchFamily="34" charset="-128"/>
              </a:rPr>
              <a:t>Uptime Advantage. </a:t>
            </a:r>
            <a:r>
              <a:rPr lang="en-US" sz="1400" b="0" dirty="0" smtClean="0">
                <a:solidFill>
                  <a:srgbClr val="000000"/>
                </a:solidFill>
                <a:ea typeface="MS PGothic" pitchFamily="34" charset="-128"/>
              </a:rPr>
              <a:t>Minimize the frequency and duration of planned and unplanned downtime</a:t>
            </a:r>
            <a:r>
              <a:rPr lang="en-US" sz="1400" dirty="0" smtClean="0">
                <a:solidFill>
                  <a:srgbClr val="000000"/>
                </a:solidFill>
                <a:ea typeface="MS PGothic" pitchFamily="34" charset="-128"/>
              </a:rPr>
              <a:t>.</a:t>
            </a:r>
          </a:p>
          <a:p>
            <a:pPr marL="742950" lvl="1" indent="-285750" eaLnBrk="1" hangingPunct="1">
              <a:buFont typeface="Arial" pitchFamily="34" charset="0"/>
              <a:buChar char="•"/>
              <a:defRPr/>
            </a:pPr>
            <a:r>
              <a:rPr lang="en-US" sz="1400" dirty="0" smtClean="0">
                <a:solidFill>
                  <a:schemeClr val="accent1">
                    <a:lumMod val="75000"/>
                  </a:schemeClr>
                </a:solidFill>
                <a:ea typeface="MS PGothic" pitchFamily="34" charset="-128"/>
              </a:rPr>
              <a:t>Productivity Tools. </a:t>
            </a:r>
            <a:r>
              <a:rPr lang="en-US" sz="1400" b="0" dirty="0" smtClean="0">
                <a:solidFill>
                  <a:srgbClr val="000000"/>
                </a:solidFill>
                <a:ea typeface="MS PGothic" pitchFamily="34" charset="-128"/>
              </a:rPr>
              <a:t>Get to the root cause of downtime events – and fix them for good.</a:t>
            </a:r>
          </a:p>
          <a:p>
            <a:pPr marL="742950" lvl="1" indent="-285750" eaLnBrk="1" hangingPunct="1">
              <a:buFont typeface="Arial" pitchFamily="34" charset="0"/>
              <a:buChar char="•"/>
              <a:defRPr/>
            </a:pPr>
            <a:r>
              <a:rPr lang="en-US" sz="1400" dirty="0" smtClean="0">
                <a:solidFill>
                  <a:schemeClr val="accent1">
                    <a:lumMod val="75000"/>
                  </a:schemeClr>
                </a:solidFill>
                <a:ea typeface="MS PGothic" pitchFamily="34" charset="-128"/>
              </a:rPr>
              <a:t>The Right Code. </a:t>
            </a:r>
            <a:r>
              <a:rPr lang="en-US" sz="1400" b="0" dirty="0" smtClean="0">
                <a:solidFill>
                  <a:srgbClr val="000000"/>
                </a:solidFill>
                <a:ea typeface="MS PGothic" pitchFamily="34" charset="-128"/>
              </a:rPr>
              <a:t>Help prevent coding mistakes and make sure the right codes print on the right products.</a:t>
            </a:r>
          </a:p>
          <a:p>
            <a:pPr marL="742950" lvl="1" indent="-285750" eaLnBrk="1" hangingPunct="1">
              <a:buFont typeface="Arial" pitchFamily="34" charset="0"/>
              <a:buChar char="•"/>
              <a:defRPr/>
            </a:pPr>
            <a:r>
              <a:rPr lang="en-US" sz="1400" dirty="0" smtClean="0">
                <a:solidFill>
                  <a:schemeClr val="accent1">
                    <a:lumMod val="75000"/>
                  </a:schemeClr>
                </a:solidFill>
                <a:ea typeface="MS PGothic" pitchFamily="34" charset="-128"/>
              </a:rPr>
              <a:t>Simple Operation. </a:t>
            </a:r>
            <a:r>
              <a:rPr lang="en-US" sz="1400" b="0" dirty="0" smtClean="0">
                <a:solidFill>
                  <a:srgbClr val="000000"/>
                </a:solidFill>
                <a:ea typeface="MS PGothic" pitchFamily="34" charset="-128"/>
              </a:rPr>
              <a:t>Focus more on production, less on user interaction and maintenance.</a:t>
            </a:r>
          </a:p>
          <a:p>
            <a:pPr marL="171450" indent="-171450">
              <a:buFont typeface="Arial"/>
              <a:buChar char="•"/>
            </a:pPr>
            <a:r>
              <a:rPr lang="en-US" baseline="0" dirty="0" smtClean="0"/>
              <a:t>In service we are constantly measuring our ability to solve any customer problems in the shortest amount of time and fix it right the first time. </a:t>
            </a:r>
          </a:p>
          <a:p>
            <a:endParaRPr lang="en-US" dirty="0"/>
          </a:p>
        </p:txBody>
      </p:sp>
      <p:sp>
        <p:nvSpPr>
          <p:cNvPr id="4" name="Slide Number Placeholder 3"/>
          <p:cNvSpPr>
            <a:spLocks noGrp="1"/>
          </p:cNvSpPr>
          <p:nvPr>
            <p:ph type="sldNum" sz="quarter" idx="10"/>
          </p:nvPr>
        </p:nvSpPr>
        <p:spPr/>
        <p:txBody>
          <a:bodyPr/>
          <a:lstStyle/>
          <a:p>
            <a:fld id="{DABCFE2D-7AE5-0F40-9DB8-2D4C304DE706}" type="slidenum">
              <a:rPr lang="en-US" smtClean="0"/>
              <a:pPr/>
              <a:t>5</a:t>
            </a:fld>
            <a:endParaRPr lang="en-US"/>
          </a:p>
        </p:txBody>
      </p:sp>
      <p:sp>
        <p:nvSpPr>
          <p:cNvPr id="5" name="Date Placeholder 4"/>
          <p:cNvSpPr>
            <a:spLocks noGrp="1"/>
          </p:cNvSpPr>
          <p:nvPr>
            <p:ph type="dt" idx="11"/>
          </p:nvPr>
        </p:nvSpPr>
        <p:spPr/>
        <p:txBody>
          <a:bodyPr/>
          <a:lstStyle/>
          <a:p>
            <a:fld id="{FA7E52F9-2725-D947-9271-E6E4271FD520}" type="datetime1">
              <a:rPr lang="en-US" smtClean="0"/>
              <a:pPr/>
              <a:t>10/4/2013</a:t>
            </a:fld>
            <a:endParaRPr lang="en-US"/>
          </a:p>
        </p:txBody>
      </p:sp>
    </p:spTree>
    <p:extLst>
      <p:ext uri="{BB962C8B-B14F-4D97-AF65-F5344CB8AC3E}">
        <p14:creationId xmlns:p14="http://schemas.microsoft.com/office/powerpoint/2010/main" val="342767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smtClean="0"/>
              <a:t>Key Points to Discuss/Consider:</a:t>
            </a:r>
            <a:r>
              <a:rPr lang="en-US" b="1" u="sng" baseline="0" dirty="0" smtClean="0"/>
              <a:t> </a:t>
            </a:r>
            <a:endParaRPr lang="en-US" b="1" u="sng" dirty="0" smtClean="0"/>
          </a:p>
          <a:p>
            <a:endParaRPr lang="en-US" b="1" dirty="0" smtClean="0"/>
          </a:p>
          <a:p>
            <a:r>
              <a:rPr lang="en-US" dirty="0" smtClean="0"/>
              <a:t>We</a:t>
            </a:r>
            <a:r>
              <a:rPr lang="en-US" baseline="0" dirty="0" smtClean="0"/>
              <a:t> believe that all current challenges and problems are opportunities.</a:t>
            </a:r>
          </a:p>
          <a:p>
            <a:endParaRPr lang="en-US" baseline="0" dirty="0" smtClean="0"/>
          </a:p>
          <a:p>
            <a:r>
              <a:rPr lang="en-US" baseline="0" dirty="0" smtClean="0"/>
              <a:t>We embrace challenges and problems and drive strong problem solving to identify how we can help our customers and our own business capture the opportunities. </a:t>
            </a:r>
          </a:p>
          <a:p>
            <a:endParaRPr lang="en-US" baseline="0" dirty="0" smtClean="0"/>
          </a:p>
          <a:p>
            <a:r>
              <a:rPr lang="en-US" baseline="0" dirty="0" smtClean="0"/>
              <a:t>We must develop an in-depth understand and analyze our customers’ needs, challenges and problems to ensure that we are not only meeting their expressed needs, but surpassing even the unexpressed ones. </a:t>
            </a:r>
          </a:p>
          <a:p>
            <a:endParaRPr lang="en-US" baseline="0" dirty="0" smtClean="0"/>
          </a:p>
          <a:p>
            <a:r>
              <a:rPr lang="en-US" baseline="0" dirty="0" smtClean="0"/>
              <a:t>We must have strong approaches to problem solving and driving change to capture the opportunities for our customers and our business. And in order to deliver on this, we have a number of tools and approaches that help us succeed no matter the magnitude of the customer’s challenge -- whether short-term such as current production uptime or long-term as in defining, developing and providing them with new innovative solutions that help them achieve their larger business goals. </a:t>
            </a:r>
          </a:p>
          <a:p>
            <a:pPr marL="171450" indent="-171450">
              <a:buFontTx/>
              <a:buChar char="-"/>
            </a:pPr>
            <a:endParaRPr lang="en-US" baseline="0" dirty="0" smtClean="0"/>
          </a:p>
          <a:p>
            <a:pPr marL="171450" indent="-171450">
              <a:buFontTx/>
              <a:buChar char="-"/>
            </a:pPr>
            <a:r>
              <a:rPr lang="en-US" baseline="0" dirty="0" smtClean="0"/>
              <a:t>Problem Solving Process (PSP): Once KPIs are established, this tool helps teams to analyze wins and measure misses. These processes enable you to identify the key reasons for misses and drive change to ensure that the same problem is avoided in the future</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DIVE: Define the problem, Investigate the reasons, Verify and Implement the countermeasure and Ensure sustainability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smtClean="0"/>
              <a:t>5 Whys: This tool</a:t>
            </a:r>
            <a:r>
              <a:rPr lang="en-US" baseline="0" dirty="0" smtClean="0"/>
              <a:t> allows employees to establish a set of countermeasures which can help them avoid repeating a customer miss</a:t>
            </a:r>
          </a:p>
          <a:p>
            <a:pPr marL="171450" indent="-171450">
              <a:buFontTx/>
              <a:buChar char="-"/>
            </a:pPr>
            <a:r>
              <a:rPr lang="en-US" baseline="0" dirty="0" smtClean="0"/>
              <a:t>QDIP: Quality Delivery Inventory Productivity </a:t>
            </a:r>
          </a:p>
          <a:p>
            <a:pPr marL="171450" indent="-171450">
              <a:buFontTx/>
              <a:buChar char="-"/>
            </a:pPr>
            <a:r>
              <a:rPr lang="en-US" baseline="0" dirty="0" smtClean="0"/>
              <a:t>Daily Management </a:t>
            </a:r>
          </a:p>
          <a:p>
            <a:pPr marL="171450" indent="-171450">
              <a:buFontTx/>
              <a:buChar char="-"/>
            </a:pPr>
            <a:r>
              <a:rPr lang="en-US" baseline="0" dirty="0" smtClean="0"/>
              <a:t>Policy Deployment (PD) </a:t>
            </a:r>
          </a:p>
          <a:p>
            <a:endParaRPr lang="en-US" dirty="0"/>
          </a:p>
        </p:txBody>
      </p:sp>
      <p:sp>
        <p:nvSpPr>
          <p:cNvPr id="4" name="Slide Number Placeholder 3"/>
          <p:cNvSpPr>
            <a:spLocks noGrp="1"/>
          </p:cNvSpPr>
          <p:nvPr>
            <p:ph type="sldNum" sz="quarter" idx="10"/>
          </p:nvPr>
        </p:nvSpPr>
        <p:spPr/>
        <p:txBody>
          <a:bodyPr/>
          <a:lstStyle/>
          <a:p>
            <a:fld id="{DABCFE2D-7AE5-0F40-9DB8-2D4C304DE706}" type="slidenum">
              <a:rPr lang="en-US" smtClean="0"/>
              <a:pPr/>
              <a:t>6</a:t>
            </a:fld>
            <a:endParaRPr lang="en-US"/>
          </a:p>
        </p:txBody>
      </p:sp>
      <p:sp>
        <p:nvSpPr>
          <p:cNvPr id="5" name="Date Placeholder 4"/>
          <p:cNvSpPr>
            <a:spLocks noGrp="1"/>
          </p:cNvSpPr>
          <p:nvPr>
            <p:ph type="dt" idx="11"/>
          </p:nvPr>
        </p:nvSpPr>
        <p:spPr/>
        <p:txBody>
          <a:bodyPr/>
          <a:lstStyle/>
          <a:p>
            <a:fld id="{FA7E52F9-2725-D947-9271-E6E4271FD520}" type="datetime1">
              <a:rPr lang="en-US" smtClean="0"/>
              <a:pPr/>
              <a:t>10/4/2013</a:t>
            </a:fld>
            <a:endParaRPr lang="en-US"/>
          </a:p>
        </p:txBody>
      </p:sp>
    </p:spTree>
    <p:extLst>
      <p:ext uri="{BB962C8B-B14F-4D97-AF65-F5344CB8AC3E}">
        <p14:creationId xmlns:p14="http://schemas.microsoft.com/office/powerpoint/2010/main" val="342767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1" u="sng" dirty="0" smtClean="0"/>
              <a:t>Key Points to Discuss/Consider:</a:t>
            </a:r>
            <a:r>
              <a:rPr lang="en-US" b="1" u="sng" baseline="0" dirty="0" smtClean="0"/>
              <a:t> </a:t>
            </a:r>
            <a:endParaRPr lang="en-US" dirty="0" smtClean="0"/>
          </a:p>
          <a:p>
            <a:pPr marL="171450" indent="-171450">
              <a:buFont typeface="Arial"/>
              <a:buChar char="•"/>
            </a:pPr>
            <a:r>
              <a:rPr lang="en-US" dirty="0" smtClean="0"/>
              <a:t>We know that in order to understand our customers’ business</a:t>
            </a:r>
            <a:r>
              <a:rPr lang="en-US" baseline="0" dirty="0" smtClean="0"/>
              <a:t> and operational goals, we must have an in-depth understanding of their </a:t>
            </a:r>
          </a:p>
          <a:p>
            <a:pPr marL="628650" lvl="1" indent="-171450">
              <a:buFont typeface="Arial"/>
              <a:buChar char="•"/>
            </a:pPr>
            <a:r>
              <a:rPr lang="en-US" baseline="0" dirty="0" smtClean="0"/>
              <a:t>Industries. Regulations, standards, trends, challenges, opportunities</a:t>
            </a:r>
            <a:endParaRPr lang="en-US" dirty="0" smtClean="0"/>
          </a:p>
          <a:p>
            <a:pPr marL="628650" lvl="1" indent="-171450">
              <a:buFont typeface="Arial"/>
              <a:buChar char="•"/>
            </a:pPr>
            <a:r>
              <a:rPr lang="en-US" dirty="0" smtClean="0"/>
              <a:t>Operations.</a:t>
            </a:r>
            <a:r>
              <a:rPr lang="en-US" baseline="0" dirty="0" smtClean="0"/>
              <a:t> Manufacturing, quality management and other business processes </a:t>
            </a:r>
            <a:endParaRPr lang="en-US" dirty="0" smtClean="0"/>
          </a:p>
          <a:p>
            <a:pPr marL="171450" indent="-171450">
              <a:buFont typeface="Arial"/>
              <a:buChar char="•"/>
            </a:pPr>
            <a:r>
              <a:rPr lang="en-US" dirty="0" smtClean="0"/>
              <a:t>We must continuously</a:t>
            </a:r>
            <a:r>
              <a:rPr lang="en-US" baseline="0" dirty="0" smtClean="0"/>
              <a:t> advance our knowledge of our customers’ industries and operations in our quest to become experts. This allows us to advise customers on how best to achieve their goals and thereby fill their needs.</a:t>
            </a:r>
            <a:endParaRPr lang="en-US" dirty="0" smtClean="0"/>
          </a:p>
          <a:p>
            <a:pPr marL="171450" indent="-171450">
              <a:buFont typeface="Arial"/>
              <a:buChar char="•"/>
            </a:pPr>
            <a:r>
              <a:rPr lang="en-US" dirty="0" smtClean="0"/>
              <a:t>We have a number of approaches that help us in this endeavor:</a:t>
            </a:r>
          </a:p>
          <a:p>
            <a:pPr marL="628650" lvl="1" indent="-171450">
              <a:buFont typeface="Arial"/>
              <a:buChar char="•"/>
            </a:pPr>
            <a:r>
              <a:rPr lang="en-US" dirty="0" smtClean="0"/>
              <a:t>Global vertical market penetration</a:t>
            </a:r>
            <a:r>
              <a:rPr lang="en-US" baseline="0" dirty="0" smtClean="0"/>
              <a:t> program that dives deep into the industries we serve, identifies and documents the industry needs, regulations, standards and trends and then markets to our customers and train our sales and application experts around the world. [note to presenter: please ensure you read up on the VMP program as per the marketing workshops] </a:t>
            </a:r>
            <a:endParaRPr lang="en-US" dirty="0" smtClean="0"/>
          </a:p>
          <a:p>
            <a:pPr marL="628650" lvl="1" indent="-171450">
              <a:buFont typeface="Arial"/>
              <a:buChar char="•"/>
            </a:pPr>
            <a:r>
              <a:rPr lang="en-US" dirty="0" smtClean="0"/>
              <a:t>Local country efforts to understand local industry trends.</a:t>
            </a:r>
          </a:p>
          <a:p>
            <a:pPr marL="628650" lvl="1" indent="-171450">
              <a:buFont typeface="Arial"/>
              <a:buChar char="•"/>
            </a:pPr>
            <a:r>
              <a:rPr lang="en-US" dirty="0" smtClean="0"/>
              <a:t>Continuous</a:t>
            </a:r>
            <a:r>
              <a:rPr lang="en-US" baseline="0" dirty="0" smtClean="0"/>
              <a:t> improvement and lean approaches through DBS that allow us to also work with customers, e.g. marking and coding </a:t>
            </a:r>
            <a:r>
              <a:rPr lang="en-US" baseline="0" dirty="0" err="1" smtClean="0"/>
              <a:t>kaizens</a:t>
            </a:r>
            <a:r>
              <a:rPr lang="en-US" baseline="0" dirty="0" smtClean="0"/>
              <a:t> and to identify and eliminate waste in their processes and how we can help with their improvement.</a:t>
            </a:r>
          </a:p>
          <a:p>
            <a:pPr marL="628650" lvl="1" indent="-171450">
              <a:buFont typeface="Arial"/>
              <a:buChar char="•"/>
            </a:pPr>
            <a:r>
              <a:rPr lang="en-US" baseline="0" dirty="0" smtClean="0"/>
              <a:t>Our global reach and broad customer coverage allow us to gain deep insight and the ability to share knowledge, experiences and innovations with our customers. </a:t>
            </a:r>
            <a:endParaRPr lang="en-US" dirty="0" smtClean="0"/>
          </a:p>
        </p:txBody>
      </p:sp>
      <p:sp>
        <p:nvSpPr>
          <p:cNvPr id="4" name="Slide Number Placeholder 3"/>
          <p:cNvSpPr>
            <a:spLocks noGrp="1"/>
          </p:cNvSpPr>
          <p:nvPr>
            <p:ph type="sldNum" sz="quarter" idx="10"/>
          </p:nvPr>
        </p:nvSpPr>
        <p:spPr/>
        <p:txBody>
          <a:bodyPr/>
          <a:lstStyle/>
          <a:p>
            <a:fld id="{DABCFE2D-7AE5-0F40-9DB8-2D4C304DE706}" type="slidenum">
              <a:rPr lang="en-US" smtClean="0"/>
              <a:pPr/>
              <a:t>7</a:t>
            </a:fld>
            <a:endParaRPr lang="en-US"/>
          </a:p>
        </p:txBody>
      </p:sp>
      <p:sp>
        <p:nvSpPr>
          <p:cNvPr id="5" name="Date Placeholder 4"/>
          <p:cNvSpPr>
            <a:spLocks noGrp="1"/>
          </p:cNvSpPr>
          <p:nvPr>
            <p:ph type="dt" idx="11"/>
          </p:nvPr>
        </p:nvSpPr>
        <p:spPr/>
        <p:txBody>
          <a:bodyPr/>
          <a:lstStyle/>
          <a:p>
            <a:fld id="{FA7E52F9-2725-D947-9271-E6E4271FD520}" type="datetime1">
              <a:rPr lang="en-US" smtClean="0"/>
              <a:pPr/>
              <a:t>10/4/2013</a:t>
            </a:fld>
            <a:endParaRPr lang="en-US"/>
          </a:p>
        </p:txBody>
      </p:sp>
    </p:spTree>
    <p:extLst>
      <p:ext uri="{BB962C8B-B14F-4D97-AF65-F5344CB8AC3E}">
        <p14:creationId xmlns:p14="http://schemas.microsoft.com/office/powerpoint/2010/main" val="3427678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1" u="sng" dirty="0" smtClean="0"/>
              <a:t>Key Points to Discuss/Consider:</a:t>
            </a:r>
            <a:r>
              <a:rPr lang="en-US" b="1" u="sng" baseline="0" dirty="0" smtClean="0"/>
              <a:t> </a:t>
            </a:r>
            <a:endParaRPr lang="en-US" b="1" u="sng" dirty="0" smtClean="0"/>
          </a:p>
          <a:p>
            <a:pPr marL="0" indent="0">
              <a:buFont typeface="Arial"/>
              <a:buNone/>
            </a:pPr>
            <a:endParaRPr lang="en-US" dirty="0" smtClean="0"/>
          </a:p>
          <a:p>
            <a:pPr marL="171450" indent="-171450">
              <a:buFont typeface="Arial"/>
              <a:buChar char="•"/>
            </a:pPr>
            <a:r>
              <a:rPr lang="en-US" dirty="0" smtClean="0"/>
              <a:t>At</a:t>
            </a:r>
            <a:r>
              <a:rPr lang="en-US" baseline="0" dirty="0" smtClean="0"/>
              <a:t> Videojet we challenge ourselves to never settle for today. </a:t>
            </a:r>
          </a:p>
          <a:p>
            <a:pPr marL="171450" indent="-171450">
              <a:buFont typeface="Arial"/>
              <a:buChar char="•"/>
            </a:pPr>
            <a:r>
              <a:rPr lang="en-US" baseline="0" dirty="0" smtClean="0"/>
              <a:t>We are a forward-looking company that has built a foundation on continuous improvement. </a:t>
            </a:r>
          </a:p>
          <a:p>
            <a:pPr marL="171450" indent="-171450">
              <a:buFont typeface="Arial"/>
              <a:buChar char="•"/>
            </a:pPr>
            <a:r>
              <a:rPr lang="en-US" baseline="0" dirty="0" smtClean="0"/>
              <a:t>We know that we have to compete every day to earn the trust of our customers. </a:t>
            </a:r>
          </a:p>
          <a:p>
            <a:pPr marL="171450" indent="-171450">
              <a:buFont typeface="Arial"/>
              <a:buChar char="•"/>
            </a:pPr>
            <a:r>
              <a:rPr lang="en-US" baseline="0" dirty="0" smtClean="0"/>
              <a:t>World class solutions and in depth understanding of our customers’ industries and businesses are fundamental.</a:t>
            </a:r>
          </a:p>
          <a:p>
            <a:pPr marL="171450" indent="-171450">
              <a:buFont typeface="Arial"/>
              <a:buChar char="•"/>
            </a:pPr>
            <a:r>
              <a:rPr lang="en-US" baseline="0" dirty="0" smtClean="0"/>
              <a:t>However, it is our people who make the difference. </a:t>
            </a:r>
          </a:p>
          <a:p>
            <a:pPr marL="171450" indent="-171450">
              <a:buFont typeface="Arial"/>
              <a:buChar char="•"/>
            </a:pPr>
            <a:r>
              <a:rPr lang="en-US" baseline="0" dirty="0" smtClean="0"/>
              <a:t>We understand that a strong, goal oriented, enthusiastic and passionate team where everyone is engaged can move mountains. </a:t>
            </a:r>
          </a:p>
          <a:p>
            <a:pPr marL="171450" indent="-171450">
              <a:buFont typeface="Arial"/>
              <a:buChar char="•"/>
            </a:pPr>
            <a:r>
              <a:rPr lang="en-US" baseline="0" dirty="0" smtClean="0"/>
              <a:t>We all believe in</a:t>
            </a:r>
          </a:p>
          <a:p>
            <a:pPr marL="628650" lvl="1" indent="-171450">
              <a:buFont typeface="Arial"/>
              <a:buChar char="•"/>
            </a:pPr>
            <a:r>
              <a:rPr lang="en-US" baseline="0" dirty="0" smtClean="0"/>
              <a:t>Making our vision and mission something personal for ourselves and not just an empty company slogan.</a:t>
            </a:r>
          </a:p>
          <a:p>
            <a:pPr marL="628650" lvl="1" indent="-171450">
              <a:buFont typeface="Arial"/>
              <a:buChar char="•"/>
            </a:pPr>
            <a:r>
              <a:rPr lang="en-US" baseline="0" dirty="0" smtClean="0"/>
              <a:t>Working together with everyone bringing their best effort, enthusiasm and passion will not only make our jobs more fun but will also secure the short- and long-term success of our team and  company. </a:t>
            </a:r>
          </a:p>
          <a:p>
            <a:pPr marL="171450" indent="-171450">
              <a:buFont typeface="Arial"/>
              <a:buChar char="•"/>
            </a:pPr>
            <a:endParaRPr lang="en-US" baseline="0" dirty="0" smtClean="0"/>
          </a:p>
          <a:p>
            <a:pPr marL="171450" indent="-171450">
              <a:buFont typeface="Arial"/>
              <a:buChar char="•"/>
            </a:pPr>
            <a:r>
              <a:rPr lang="en-US" baseline="0" dirty="0" smtClean="0"/>
              <a:t>Collaborate and innovate on a world-class level to ensure that our customers’ businesses prosper. </a:t>
            </a:r>
            <a:endParaRPr lang="en-US" dirty="0" smtClean="0"/>
          </a:p>
          <a:p>
            <a:endParaRPr lang="en-US" dirty="0"/>
          </a:p>
        </p:txBody>
      </p:sp>
      <p:sp>
        <p:nvSpPr>
          <p:cNvPr id="4" name="Slide Number Placeholder 3"/>
          <p:cNvSpPr>
            <a:spLocks noGrp="1"/>
          </p:cNvSpPr>
          <p:nvPr>
            <p:ph type="sldNum" sz="quarter" idx="10"/>
          </p:nvPr>
        </p:nvSpPr>
        <p:spPr/>
        <p:txBody>
          <a:bodyPr/>
          <a:lstStyle/>
          <a:p>
            <a:fld id="{DABCFE2D-7AE5-0F40-9DB8-2D4C304DE706}" type="slidenum">
              <a:rPr lang="en-US" smtClean="0"/>
              <a:pPr/>
              <a:t>8</a:t>
            </a:fld>
            <a:endParaRPr lang="en-US"/>
          </a:p>
        </p:txBody>
      </p:sp>
      <p:sp>
        <p:nvSpPr>
          <p:cNvPr id="5" name="Date Placeholder 4"/>
          <p:cNvSpPr>
            <a:spLocks noGrp="1"/>
          </p:cNvSpPr>
          <p:nvPr>
            <p:ph type="dt" idx="11"/>
          </p:nvPr>
        </p:nvSpPr>
        <p:spPr/>
        <p:txBody>
          <a:bodyPr/>
          <a:lstStyle/>
          <a:p>
            <a:fld id="{FA7E52F9-2725-D947-9271-E6E4271FD520}" type="datetime1">
              <a:rPr lang="en-US" smtClean="0"/>
              <a:pPr/>
              <a:t>10/4/2013</a:t>
            </a:fld>
            <a:endParaRPr lang="en-US"/>
          </a:p>
        </p:txBody>
      </p:sp>
    </p:spTree>
    <p:extLst>
      <p:ext uri="{BB962C8B-B14F-4D97-AF65-F5344CB8AC3E}">
        <p14:creationId xmlns:p14="http://schemas.microsoft.com/office/powerpoint/2010/main" val="3427678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Videojet, customers are</a:t>
            </a:r>
            <a:r>
              <a:rPr lang="en-US" baseline="0" dirty="0" smtClean="0"/>
              <a:t> at our core, but we would not success as a company if we did not have employees like you. Our employees are our best asset. By living the Vision and Mission each day, you are setting yourself up to win. And when you win, Videojet wins!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INSTRUCTIONS: Please read the key points from this slide. Provide</a:t>
            </a:r>
            <a:r>
              <a:rPr lang="en-US" baseline="0" dirty="0" smtClean="0"/>
              <a:t> examples for each, if available, to shed light on each key idea. It might be appropriate to share how you, as the region manager, will deliver on each of these. </a:t>
            </a:r>
            <a:endParaRPr lang="en-US" dirty="0" smtClean="0"/>
          </a:p>
          <a:p>
            <a:endParaRPr lang="en-US" dirty="0"/>
          </a:p>
        </p:txBody>
      </p:sp>
      <p:sp>
        <p:nvSpPr>
          <p:cNvPr id="4" name="Date Placeholder 3"/>
          <p:cNvSpPr>
            <a:spLocks noGrp="1"/>
          </p:cNvSpPr>
          <p:nvPr>
            <p:ph type="dt" idx="10"/>
          </p:nvPr>
        </p:nvSpPr>
        <p:spPr/>
        <p:txBody>
          <a:bodyPr/>
          <a:lstStyle/>
          <a:p>
            <a:fld id="{36579E04-763F-3640-A3DE-38C18A417C62}" type="datetime1">
              <a:rPr lang="en-US" smtClean="0"/>
              <a:pPr/>
              <a:t>10/4/2013</a:t>
            </a:fld>
            <a:endParaRPr lang="en-US"/>
          </a:p>
        </p:txBody>
      </p:sp>
      <p:sp>
        <p:nvSpPr>
          <p:cNvPr id="5" name="Slide Number Placeholder 4"/>
          <p:cNvSpPr>
            <a:spLocks noGrp="1"/>
          </p:cNvSpPr>
          <p:nvPr>
            <p:ph type="sldNum" sz="quarter" idx="11"/>
          </p:nvPr>
        </p:nvSpPr>
        <p:spPr/>
        <p:txBody>
          <a:bodyPr/>
          <a:lstStyle/>
          <a:p>
            <a:fld id="{DABCFE2D-7AE5-0F40-9DB8-2D4C304DE706}" type="slidenum">
              <a:rPr lang="en-US" smtClean="0"/>
              <a:pPr/>
              <a:t>9</a:t>
            </a:fld>
            <a:endParaRPr lang="en-US"/>
          </a:p>
        </p:txBody>
      </p:sp>
    </p:spTree>
    <p:extLst>
      <p:ext uri="{BB962C8B-B14F-4D97-AF65-F5344CB8AC3E}">
        <p14:creationId xmlns:p14="http://schemas.microsoft.com/office/powerpoint/2010/main" val="465055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76446" y="4973391"/>
            <a:ext cx="3962400" cy="615553"/>
          </a:xfrm>
        </p:spPr>
        <p:txBody>
          <a:bodyPr lIns="0" tIns="0" rIns="0" bIns="0" anchor="t" anchorCtr="0">
            <a:spAutoFit/>
          </a:bodyPr>
          <a:lstStyle>
            <a:lvl1pPr algn="ctr">
              <a:defRPr sz="2000" b="1" baseline="0">
                <a:solidFill>
                  <a:srgbClr val="FFFFFF"/>
                </a:solidFill>
              </a:defRPr>
            </a:lvl1pPr>
          </a:lstStyle>
          <a:p>
            <a:r>
              <a:rPr lang="en-US" dirty="0" smtClean="0"/>
              <a:t>Vision, Mission &amp; </a:t>
            </a:r>
            <a:br>
              <a:rPr lang="en-US" dirty="0" smtClean="0"/>
            </a:br>
            <a:r>
              <a:rPr lang="en-US" dirty="0" smtClean="0"/>
              <a:t>Guiding Principles</a:t>
            </a:r>
            <a:endParaRPr lang="en-US" dirty="0"/>
          </a:p>
        </p:txBody>
      </p:sp>
    </p:spTree>
    <p:extLst>
      <p:ext uri="{BB962C8B-B14F-4D97-AF65-F5344CB8AC3E}">
        <p14:creationId xmlns:p14="http://schemas.microsoft.com/office/powerpoint/2010/main" val="233389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457200" y="1743958"/>
            <a:ext cx="8229600" cy="41999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4"/>
          </p:nvPr>
        </p:nvSpPr>
        <p:spPr/>
        <p:txBody>
          <a:bodyPr/>
          <a:lstStyle>
            <a:lvl1pPr>
              <a:defRPr>
                <a:solidFill>
                  <a:schemeClr val="bg2">
                    <a:lumMod val="75000"/>
                  </a:schemeClr>
                </a:solidFill>
              </a:defRPr>
            </a:lvl1pPr>
          </a:lstStyle>
          <a:p>
            <a:r>
              <a:rPr lang="en-US" dirty="0" smtClean="0"/>
              <a:t>© Videojet Technologies Inc. </a:t>
            </a:r>
            <a:endParaRPr lang="en-US" dirty="0"/>
          </a:p>
        </p:txBody>
      </p:sp>
      <p:sp>
        <p:nvSpPr>
          <p:cNvPr id="9" name="Slide Number Placeholder 8"/>
          <p:cNvSpPr>
            <a:spLocks noGrp="1"/>
          </p:cNvSpPr>
          <p:nvPr>
            <p:ph type="sldNum" sz="quarter" idx="15"/>
          </p:nvPr>
        </p:nvSpPr>
        <p:spPr/>
        <p:txBody>
          <a:bodyPr/>
          <a:lstStyle/>
          <a:p>
            <a:fld id="{18E90DEC-F260-A84E-BA31-F1A50B537462}" type="slidenum">
              <a:rPr lang="en-US" smtClean="0"/>
              <a:pPr/>
              <a:t>‹#›</a:t>
            </a:fld>
            <a:endParaRPr lang="en-US" dirty="0"/>
          </a:p>
        </p:txBody>
      </p:sp>
    </p:spTree>
    <p:extLst>
      <p:ext uri="{BB962C8B-B14F-4D97-AF65-F5344CB8AC3E}">
        <p14:creationId xmlns:p14="http://schemas.microsoft.com/office/powerpoint/2010/main" val="98954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838383"/>
                </a:solidFill>
              </a:defRPr>
            </a:lvl1pPr>
          </a:lstStyle>
          <a:p>
            <a:fld id="{18E90DEC-F260-A84E-BA31-F1A50B537462}"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rgbClr val="838383"/>
                </a:solidFill>
              </a:defRPr>
            </a:lvl1pPr>
          </a:lstStyle>
          <a:p>
            <a:r>
              <a:rPr lang="en-US" dirty="0" smtClean="0"/>
              <a:t>© Videojet Technologies Inc. </a:t>
            </a:r>
            <a:endParaRPr lang="en-US" dirty="0"/>
          </a:p>
        </p:txBody>
      </p:sp>
      <p:sp>
        <p:nvSpPr>
          <p:cNvPr id="5" name="Title 1"/>
          <p:cNvSpPr>
            <a:spLocks noGrp="1"/>
          </p:cNvSpPr>
          <p:nvPr>
            <p:ph type="title"/>
          </p:nvPr>
        </p:nvSpPr>
        <p:spPr>
          <a:xfrm>
            <a:off x="457200" y="772647"/>
            <a:ext cx="8229600" cy="827553"/>
          </a:xfrm>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457200" y="1743958"/>
            <a:ext cx="8229600" cy="41999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3690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72647"/>
            <a:ext cx="8229600" cy="827553"/>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6553200" y="644307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8E90DEC-F260-A84E-BA31-F1A50B537462}" type="slidenum">
              <a:rPr lang="en-US" smtClean="0"/>
              <a:pPr/>
              <a:t>‹#›</a:t>
            </a:fld>
            <a:endParaRPr lang="en-US" dirty="0"/>
          </a:p>
        </p:txBody>
      </p:sp>
      <p:sp>
        <p:nvSpPr>
          <p:cNvPr id="3" name="Text Placeholder 2"/>
          <p:cNvSpPr>
            <a:spLocks noGrp="1"/>
          </p:cNvSpPr>
          <p:nvPr>
            <p:ph type="body" idx="1"/>
          </p:nvPr>
        </p:nvSpPr>
        <p:spPr>
          <a:xfrm>
            <a:off x="457200" y="1743032"/>
            <a:ext cx="8229600" cy="1526572"/>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11133" y="6449727"/>
            <a:ext cx="2895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t>© Videojet Technologies Inc. </a:t>
            </a:r>
            <a:endParaRPr lang="en-US" dirty="0"/>
          </a:p>
        </p:txBody>
      </p:sp>
    </p:spTree>
    <p:extLst>
      <p:ext uri="{BB962C8B-B14F-4D97-AF65-F5344CB8AC3E}">
        <p14:creationId xmlns:p14="http://schemas.microsoft.com/office/powerpoint/2010/main" val="224783222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hf hdr="0"/>
  <p:txStyles>
    <p:titleStyle>
      <a:lvl1pPr algn="l" defTabSz="457200" rtl="0" eaLnBrk="1" latinLnBrk="0" hangingPunct="1">
        <a:spcBef>
          <a:spcPct val="0"/>
        </a:spcBef>
        <a:buNone/>
        <a:defRPr sz="4000" b="0" i="0" kern="1200">
          <a:solidFill>
            <a:srgbClr val="009DDC"/>
          </a:solidFill>
          <a:latin typeface="+mj-lt"/>
          <a:ea typeface="+mj-ea"/>
          <a:cs typeface="+mj-cs"/>
        </a:defRPr>
      </a:lvl1pPr>
    </p:titleStyle>
    <p:bodyStyle>
      <a:lvl1pPr marL="0" indent="0" algn="l" defTabSz="457200" rtl="0" eaLnBrk="1" latinLnBrk="0" hangingPunct="1">
        <a:spcBef>
          <a:spcPct val="20000"/>
        </a:spcBef>
        <a:buFont typeface="Arial"/>
        <a:buNone/>
        <a:defRPr sz="20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5085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8485" y="1234665"/>
            <a:ext cx="2869069" cy="615553"/>
          </a:xfrm>
        </p:spPr>
        <p:txBody>
          <a:bodyPr>
            <a:spAutoFit/>
          </a:bodyPr>
          <a:lstStyle/>
          <a:p>
            <a:r>
              <a:rPr lang="en-US" b="1" u="sng" dirty="0" smtClean="0">
                <a:solidFill>
                  <a:srgbClr val="284470"/>
                </a:solidFill>
              </a:rPr>
              <a:t>Vision</a:t>
            </a:r>
            <a:endParaRPr lang="en-US" b="1" u="sng" dirty="0">
              <a:solidFill>
                <a:srgbClr val="284470"/>
              </a:solidFill>
            </a:endParaRPr>
          </a:p>
        </p:txBody>
      </p:sp>
      <p:sp>
        <p:nvSpPr>
          <p:cNvPr id="3" name="Text Placeholder 2"/>
          <p:cNvSpPr>
            <a:spLocks noGrp="1"/>
          </p:cNvSpPr>
          <p:nvPr>
            <p:ph type="body" sz="quarter" idx="12"/>
          </p:nvPr>
        </p:nvSpPr>
        <p:spPr>
          <a:xfrm>
            <a:off x="1892085" y="1969065"/>
            <a:ext cx="4971746" cy="1760482"/>
          </a:xfrm>
        </p:spPr>
        <p:txBody>
          <a:bodyPr>
            <a:spAutoFit/>
          </a:bodyPr>
          <a:lstStyle/>
          <a:p>
            <a:pPr>
              <a:lnSpc>
                <a:spcPct val="120000"/>
              </a:lnSpc>
            </a:pPr>
            <a:r>
              <a:rPr lang="en-US" sz="2400" b="0" dirty="0" smtClean="0"/>
              <a:t>To lead the global product identification industry forward by helping our customers achieve their distinct business goals.</a:t>
            </a:r>
            <a:endParaRPr lang="en-US" sz="2400" b="0" dirty="0"/>
          </a:p>
        </p:txBody>
      </p:sp>
      <p:sp>
        <p:nvSpPr>
          <p:cNvPr id="5" name="Slide Number Placeholder 4"/>
          <p:cNvSpPr>
            <a:spLocks noGrp="1"/>
          </p:cNvSpPr>
          <p:nvPr>
            <p:ph type="sldNum" sz="quarter" idx="15"/>
          </p:nvPr>
        </p:nvSpPr>
        <p:spPr>
          <a:xfrm>
            <a:off x="6553200" y="6443075"/>
            <a:ext cx="2133600" cy="365125"/>
          </a:xfrm>
        </p:spPr>
        <p:txBody>
          <a:bodyPr/>
          <a:lstStyle/>
          <a:p>
            <a:fld id="{6BC6DC51-60CC-A546-A31D-8206CBA7B179}" type="slidenum">
              <a:rPr lang="en-US" smtClean="0"/>
              <a:pPr/>
              <a:t>2</a:t>
            </a:fld>
            <a:endParaRPr lang="en-US" dirty="0"/>
          </a:p>
        </p:txBody>
      </p:sp>
      <p:sp>
        <p:nvSpPr>
          <p:cNvPr id="7" name="Footer Placeholder 6"/>
          <p:cNvSpPr>
            <a:spLocks noGrp="1"/>
          </p:cNvSpPr>
          <p:nvPr>
            <p:ph type="ftr" sz="quarter" idx="14"/>
          </p:nvPr>
        </p:nvSpPr>
        <p:spPr/>
        <p:txBody>
          <a:bodyPr/>
          <a:lstStyle/>
          <a:p>
            <a:r>
              <a:rPr lang="en-US" smtClean="0"/>
              <a:t>© Videojet Technologies Inc. </a:t>
            </a:r>
            <a:endParaRPr lang="en-US" dirty="0"/>
          </a:p>
        </p:txBody>
      </p:sp>
    </p:spTree>
    <p:extLst>
      <p:ext uri="{BB962C8B-B14F-4D97-AF65-F5344CB8AC3E}">
        <p14:creationId xmlns:p14="http://schemas.microsoft.com/office/powerpoint/2010/main" val="224006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8485" y="1258472"/>
            <a:ext cx="2869069" cy="615553"/>
          </a:xfrm>
        </p:spPr>
        <p:txBody>
          <a:bodyPr>
            <a:spAutoFit/>
          </a:bodyPr>
          <a:lstStyle/>
          <a:p>
            <a:r>
              <a:rPr lang="en-US" b="1" u="sng" dirty="0" smtClean="0">
                <a:solidFill>
                  <a:srgbClr val="284470"/>
                </a:solidFill>
              </a:rPr>
              <a:t>Mission</a:t>
            </a:r>
            <a:endParaRPr lang="en-US" b="1" u="sng" dirty="0">
              <a:solidFill>
                <a:srgbClr val="284470"/>
              </a:solidFill>
            </a:endParaRPr>
          </a:p>
        </p:txBody>
      </p:sp>
      <p:sp>
        <p:nvSpPr>
          <p:cNvPr id="3" name="Text Placeholder 2"/>
          <p:cNvSpPr>
            <a:spLocks noGrp="1"/>
          </p:cNvSpPr>
          <p:nvPr>
            <p:ph type="body" sz="quarter" idx="12"/>
          </p:nvPr>
        </p:nvSpPr>
        <p:spPr>
          <a:xfrm>
            <a:off x="1892084" y="1992872"/>
            <a:ext cx="5322031" cy="3681007"/>
          </a:xfrm>
        </p:spPr>
        <p:txBody>
          <a:bodyPr wrap="square">
            <a:spAutoFit/>
          </a:bodyPr>
          <a:lstStyle/>
          <a:p>
            <a:pPr>
              <a:lnSpc>
                <a:spcPct val="120000"/>
              </a:lnSpc>
            </a:pPr>
            <a:r>
              <a:rPr lang="en-US" sz="2400" b="0" dirty="0"/>
              <a:t>We partner with our customers to improve their operational reliability and productivity, protect and grow their brands and stay ahead of industry trends and regulations. </a:t>
            </a:r>
            <a:endParaRPr lang="en-US" sz="2400" b="0" dirty="0" smtClean="0"/>
          </a:p>
          <a:p>
            <a:pPr>
              <a:lnSpc>
                <a:spcPct val="120000"/>
              </a:lnSpc>
            </a:pPr>
            <a:endParaRPr lang="en-US" sz="2400" b="0" dirty="0" smtClean="0"/>
          </a:p>
          <a:p>
            <a:pPr>
              <a:lnSpc>
                <a:spcPct val="120000"/>
              </a:lnSpc>
            </a:pPr>
            <a:r>
              <a:rPr lang="en-US" sz="2400" dirty="0" smtClean="0">
                <a:solidFill>
                  <a:srgbClr val="284470"/>
                </a:solidFill>
              </a:rPr>
              <a:t>We do this as one global team, </a:t>
            </a:r>
            <a:br>
              <a:rPr lang="en-US" sz="2400" dirty="0" smtClean="0">
                <a:solidFill>
                  <a:srgbClr val="284470"/>
                </a:solidFill>
              </a:rPr>
            </a:br>
            <a:r>
              <a:rPr lang="en-US" sz="2400" dirty="0" smtClean="0">
                <a:solidFill>
                  <a:srgbClr val="284470"/>
                </a:solidFill>
              </a:rPr>
              <a:t>with passion, integrity, and trust.</a:t>
            </a:r>
            <a:endParaRPr lang="en-US" sz="2400" dirty="0">
              <a:solidFill>
                <a:srgbClr val="284470"/>
              </a:solidFill>
            </a:endParaRPr>
          </a:p>
        </p:txBody>
      </p:sp>
      <p:sp>
        <p:nvSpPr>
          <p:cNvPr id="5" name="Slide Number Placeholder 4"/>
          <p:cNvSpPr>
            <a:spLocks noGrp="1"/>
          </p:cNvSpPr>
          <p:nvPr>
            <p:ph type="sldNum" sz="quarter" idx="15"/>
          </p:nvPr>
        </p:nvSpPr>
        <p:spPr>
          <a:xfrm>
            <a:off x="6553200" y="6443075"/>
            <a:ext cx="2133600" cy="365125"/>
          </a:xfrm>
        </p:spPr>
        <p:txBody>
          <a:bodyPr/>
          <a:lstStyle/>
          <a:p>
            <a:fld id="{6BC6DC51-60CC-A546-A31D-8206CBA7B179}" type="slidenum">
              <a:rPr lang="en-US" smtClean="0"/>
              <a:pPr/>
              <a:t>3</a:t>
            </a:fld>
            <a:endParaRPr lang="en-US" dirty="0"/>
          </a:p>
        </p:txBody>
      </p:sp>
      <p:sp>
        <p:nvSpPr>
          <p:cNvPr id="6" name="Footer Placeholder 5"/>
          <p:cNvSpPr>
            <a:spLocks noGrp="1"/>
          </p:cNvSpPr>
          <p:nvPr>
            <p:ph type="ftr" sz="quarter" idx="14"/>
          </p:nvPr>
        </p:nvSpPr>
        <p:spPr/>
        <p:txBody>
          <a:bodyPr/>
          <a:lstStyle/>
          <a:p>
            <a:r>
              <a:rPr lang="en-US" smtClean="0"/>
              <a:t>© Videojet Technologies Inc. </a:t>
            </a:r>
            <a:endParaRPr lang="en-US" dirty="0"/>
          </a:p>
        </p:txBody>
      </p:sp>
    </p:spTree>
    <p:extLst>
      <p:ext uri="{BB962C8B-B14F-4D97-AF65-F5344CB8AC3E}">
        <p14:creationId xmlns:p14="http://schemas.microsoft.com/office/powerpoint/2010/main" val="2682076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 y="579955"/>
            <a:ext cx="9140906" cy="6276756"/>
          </a:xfrm>
          <a:prstGeom prst="rect">
            <a:avLst/>
          </a:prstGeom>
        </p:spPr>
      </p:pic>
      <p:sp>
        <p:nvSpPr>
          <p:cNvPr id="5" name="Slide Number Placeholder 4"/>
          <p:cNvSpPr>
            <a:spLocks noGrp="1"/>
          </p:cNvSpPr>
          <p:nvPr>
            <p:ph type="sldNum" sz="quarter" idx="15"/>
          </p:nvPr>
        </p:nvSpPr>
        <p:spPr>
          <a:xfrm>
            <a:off x="6553200" y="6443075"/>
            <a:ext cx="2133600" cy="365125"/>
          </a:xfrm>
        </p:spPr>
        <p:txBody>
          <a:bodyPr/>
          <a:lstStyle/>
          <a:p>
            <a:fld id="{6BC6DC51-60CC-A546-A31D-8206CBA7B179}" type="slidenum">
              <a:rPr lang="en-US" smtClean="0">
                <a:solidFill>
                  <a:schemeClr val="bg1">
                    <a:lumMod val="95000"/>
                  </a:schemeClr>
                </a:solidFill>
              </a:rPr>
              <a:pPr/>
              <a:t>4</a:t>
            </a:fld>
            <a:endParaRPr lang="en-US" dirty="0">
              <a:solidFill>
                <a:schemeClr val="bg1">
                  <a:lumMod val="95000"/>
                </a:schemeClr>
              </a:solidFill>
            </a:endParaRPr>
          </a:p>
        </p:txBody>
      </p:sp>
      <p:sp>
        <p:nvSpPr>
          <p:cNvPr id="18" name="Footer Placeholder 17"/>
          <p:cNvSpPr>
            <a:spLocks noGrp="1"/>
          </p:cNvSpPr>
          <p:nvPr>
            <p:ph type="ftr" sz="quarter" idx="14"/>
          </p:nvPr>
        </p:nvSpPr>
        <p:spPr/>
        <p:txBody>
          <a:bodyPr/>
          <a:lstStyle/>
          <a:p>
            <a:r>
              <a:rPr lang="en-US" dirty="0" smtClean="0">
                <a:solidFill>
                  <a:schemeClr val="bg1">
                    <a:lumMod val="95000"/>
                  </a:schemeClr>
                </a:solidFill>
              </a:rPr>
              <a:t>© Videojet Technologies Inc. </a:t>
            </a:r>
            <a:endParaRPr lang="en-US" dirty="0">
              <a:solidFill>
                <a:schemeClr val="bg1">
                  <a:lumMod val="95000"/>
                </a:schemeClr>
              </a:solidFill>
            </a:endParaRPr>
          </a:p>
        </p:txBody>
      </p:sp>
      <p:sp>
        <p:nvSpPr>
          <p:cNvPr id="10" name="Text Placeholder 2"/>
          <p:cNvSpPr txBox="1">
            <a:spLocks/>
          </p:cNvSpPr>
          <p:nvPr/>
        </p:nvSpPr>
        <p:spPr>
          <a:xfrm>
            <a:off x="404964" y="2808034"/>
            <a:ext cx="2788179" cy="2246769"/>
          </a:xfrm>
          <a:prstGeom prst="rect">
            <a:avLst/>
          </a:prstGeom>
          <a:effectLst>
            <a:glow rad="228600">
              <a:schemeClr val="accent3">
                <a:satMod val="175000"/>
                <a:alpha val="40000"/>
              </a:schemeClr>
            </a:glow>
            <a:outerShdw blurRad="50800" dist="38100" dir="2700000" algn="tl" rotWithShape="0">
              <a:prstClr val="black">
                <a:alpha val="40000"/>
              </a:prstClr>
            </a:outerShdw>
          </a:effectLst>
        </p:spPr>
        <p:txBody>
          <a:bodyPr vert="horz" wrap="square" lIns="91440" tIns="45720" rIns="91440" bIns="45720" rtlCol="0">
            <a:spAutoFit/>
          </a:bodyPr>
          <a:lstStyle>
            <a:lvl1pPr marL="0" indent="0" algn="l" defTabSz="457200" rtl="0" eaLnBrk="1" latinLnBrk="0" hangingPunct="1">
              <a:spcBef>
                <a:spcPct val="20000"/>
              </a:spcBef>
              <a:buFont typeface="Arial"/>
              <a:buNone/>
              <a:defRPr sz="20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b="0" dirty="0">
                <a:solidFill>
                  <a:schemeClr val="bg1"/>
                </a:solidFill>
              </a:rPr>
              <a:t>We </a:t>
            </a:r>
            <a:r>
              <a:rPr lang="en-US" sz="2800" b="0">
                <a:solidFill>
                  <a:schemeClr val="bg1"/>
                </a:solidFill>
              </a:rPr>
              <a:t>place</a:t>
            </a:r>
            <a:r>
              <a:rPr lang="en-US" sz="2800" b="0" smtClean="0">
                <a:solidFill>
                  <a:schemeClr val="bg1"/>
                </a:solidFill>
              </a:rPr>
              <a:t> our customers </a:t>
            </a:r>
            <a:r>
              <a:rPr lang="en-US" sz="2800" b="0" dirty="0">
                <a:solidFill>
                  <a:schemeClr val="bg1"/>
                </a:solidFill>
              </a:rPr>
              <a:t>at </a:t>
            </a:r>
            <a:r>
              <a:rPr lang="en-US" sz="2800" b="0" dirty="0" smtClean="0">
                <a:solidFill>
                  <a:schemeClr val="bg1"/>
                </a:solidFill>
              </a:rPr>
              <a:t/>
            </a:r>
            <a:br>
              <a:rPr lang="en-US" sz="2800" b="0" dirty="0" smtClean="0">
                <a:solidFill>
                  <a:schemeClr val="bg1"/>
                </a:solidFill>
              </a:rPr>
            </a:br>
            <a:r>
              <a:rPr lang="en-US" sz="2800" b="0" dirty="0" smtClean="0">
                <a:solidFill>
                  <a:schemeClr val="bg1"/>
                </a:solidFill>
              </a:rPr>
              <a:t>the </a:t>
            </a:r>
            <a:r>
              <a:rPr lang="en-US" sz="2800" b="0" dirty="0">
                <a:solidFill>
                  <a:schemeClr val="bg1"/>
                </a:solidFill>
              </a:rPr>
              <a:t>core of </a:t>
            </a:r>
            <a:r>
              <a:rPr lang="en-US" sz="2800" b="0" dirty="0" smtClean="0">
                <a:solidFill>
                  <a:schemeClr val="bg1"/>
                </a:solidFill>
              </a:rPr>
              <a:t/>
            </a:r>
            <a:br>
              <a:rPr lang="en-US" sz="2800" b="0" dirty="0" smtClean="0">
                <a:solidFill>
                  <a:schemeClr val="bg1"/>
                </a:solidFill>
              </a:rPr>
            </a:br>
            <a:r>
              <a:rPr lang="en-US" sz="2800" b="0" dirty="0" smtClean="0">
                <a:solidFill>
                  <a:schemeClr val="bg1"/>
                </a:solidFill>
              </a:rPr>
              <a:t>everything </a:t>
            </a:r>
            <a:br>
              <a:rPr lang="en-US" sz="2800" b="0" dirty="0" smtClean="0">
                <a:solidFill>
                  <a:schemeClr val="bg1"/>
                </a:solidFill>
              </a:rPr>
            </a:br>
            <a:r>
              <a:rPr lang="en-US" sz="2800" b="0" dirty="0" smtClean="0">
                <a:solidFill>
                  <a:schemeClr val="bg1"/>
                </a:solidFill>
              </a:rPr>
              <a:t>we do.</a:t>
            </a:r>
            <a:endParaRPr lang="en-US" sz="2800" b="0" dirty="0">
              <a:solidFill>
                <a:schemeClr val="bg1"/>
              </a:solidFill>
            </a:endParaRPr>
          </a:p>
        </p:txBody>
      </p:sp>
      <p:sp>
        <p:nvSpPr>
          <p:cNvPr id="15" name="Rounded Rectangle 14"/>
          <p:cNvSpPr/>
          <p:nvPr/>
        </p:nvSpPr>
        <p:spPr>
          <a:xfrm>
            <a:off x="-336945" y="1388961"/>
            <a:ext cx="4001802" cy="824466"/>
          </a:xfrm>
          <a:prstGeom prst="roundRect">
            <a:avLst/>
          </a:prstGeom>
          <a:gradFill flip="none" rotWithShape="1">
            <a:gsLst>
              <a:gs pos="0">
                <a:schemeClr val="tx2"/>
              </a:gs>
              <a:gs pos="100000">
                <a:schemeClr val="tx2">
                  <a:lumMod val="50000"/>
                </a:schemeClr>
              </a:gs>
            </a:gsLst>
            <a:lin ang="5400000" scaled="0"/>
            <a:tileRect/>
          </a:gradFill>
          <a:ln>
            <a:noFill/>
          </a:ln>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267828" y="1620257"/>
            <a:ext cx="3308992" cy="35907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4000" b="0" i="0" kern="1200">
                <a:solidFill>
                  <a:srgbClr val="009DDC"/>
                </a:solidFill>
                <a:latin typeface="+mj-lt"/>
                <a:ea typeface="+mj-ea"/>
                <a:cs typeface="+mj-cs"/>
              </a:defRPr>
            </a:lvl1pPr>
          </a:lstStyle>
          <a:p>
            <a:pPr>
              <a:lnSpc>
                <a:spcPct val="80000"/>
              </a:lnSpc>
            </a:pPr>
            <a:r>
              <a:rPr lang="en-US" sz="2800" b="1" dirty="0" smtClean="0">
                <a:solidFill>
                  <a:schemeClr val="bg1"/>
                </a:solidFill>
              </a:rPr>
              <a:t>Guiding Principles</a:t>
            </a:r>
            <a:endParaRPr lang="en-US" sz="2800" b="1" dirty="0">
              <a:solidFill>
                <a:schemeClr val="bg1"/>
              </a:solidFill>
            </a:endParaRPr>
          </a:p>
        </p:txBody>
      </p:sp>
    </p:spTree>
    <p:extLst>
      <p:ext uri="{BB962C8B-B14F-4D97-AF65-F5344CB8AC3E}">
        <p14:creationId xmlns:p14="http://schemas.microsoft.com/office/powerpoint/2010/main" val="3290873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 y="579955"/>
            <a:ext cx="9140908" cy="6276756"/>
          </a:xfrm>
          <a:prstGeom prst="rect">
            <a:avLst/>
          </a:prstGeom>
        </p:spPr>
      </p:pic>
      <p:sp>
        <p:nvSpPr>
          <p:cNvPr id="5" name="Slide Number Placeholder 4"/>
          <p:cNvSpPr>
            <a:spLocks noGrp="1"/>
          </p:cNvSpPr>
          <p:nvPr>
            <p:ph type="sldNum" sz="quarter" idx="15"/>
          </p:nvPr>
        </p:nvSpPr>
        <p:spPr>
          <a:xfrm>
            <a:off x="6553200" y="6443075"/>
            <a:ext cx="2133600" cy="365125"/>
          </a:xfrm>
        </p:spPr>
        <p:txBody>
          <a:bodyPr/>
          <a:lstStyle/>
          <a:p>
            <a:fld id="{6BC6DC51-60CC-A546-A31D-8206CBA7B179}" type="slidenum">
              <a:rPr lang="en-US" smtClean="0">
                <a:solidFill>
                  <a:schemeClr val="bg1">
                    <a:lumMod val="95000"/>
                  </a:schemeClr>
                </a:solidFill>
              </a:rPr>
              <a:pPr/>
              <a:t>5</a:t>
            </a:fld>
            <a:endParaRPr lang="en-US" dirty="0">
              <a:solidFill>
                <a:schemeClr val="bg1">
                  <a:lumMod val="95000"/>
                </a:schemeClr>
              </a:solidFill>
            </a:endParaRPr>
          </a:p>
        </p:txBody>
      </p:sp>
      <p:sp>
        <p:nvSpPr>
          <p:cNvPr id="18" name="Footer Placeholder 17"/>
          <p:cNvSpPr>
            <a:spLocks noGrp="1"/>
          </p:cNvSpPr>
          <p:nvPr>
            <p:ph type="ftr" sz="quarter" idx="14"/>
          </p:nvPr>
        </p:nvSpPr>
        <p:spPr/>
        <p:txBody>
          <a:bodyPr/>
          <a:lstStyle/>
          <a:p>
            <a:r>
              <a:rPr lang="en-US" dirty="0" smtClean="0">
                <a:solidFill>
                  <a:schemeClr val="bg1">
                    <a:lumMod val="95000"/>
                  </a:schemeClr>
                </a:solidFill>
              </a:rPr>
              <a:t>© Videojet Technologies Inc. </a:t>
            </a:r>
            <a:endParaRPr lang="en-US" dirty="0">
              <a:solidFill>
                <a:schemeClr val="bg1">
                  <a:lumMod val="95000"/>
                </a:schemeClr>
              </a:solidFill>
            </a:endParaRPr>
          </a:p>
        </p:txBody>
      </p:sp>
      <p:sp>
        <p:nvSpPr>
          <p:cNvPr id="10" name="Text Placeholder 2"/>
          <p:cNvSpPr txBox="1">
            <a:spLocks/>
          </p:cNvSpPr>
          <p:nvPr/>
        </p:nvSpPr>
        <p:spPr>
          <a:xfrm>
            <a:off x="404964" y="2808034"/>
            <a:ext cx="2922160" cy="3108544"/>
          </a:xfrm>
          <a:prstGeom prst="rect">
            <a:avLst/>
          </a:prstGeom>
          <a:effectLst>
            <a:glow rad="228600">
              <a:schemeClr val="accent3">
                <a:satMod val="175000"/>
                <a:alpha val="40000"/>
              </a:schemeClr>
            </a:glow>
            <a:outerShdw blurRad="50800" dist="38100" dir="2700000" algn="tl" rotWithShape="0">
              <a:prstClr val="black">
                <a:alpha val="40000"/>
              </a:prstClr>
            </a:outerShdw>
          </a:effectLst>
        </p:spPr>
        <p:txBody>
          <a:bodyPr vert="horz" wrap="square" lIns="91440" tIns="45720" rIns="91440" bIns="45720" rtlCol="0">
            <a:spAutoFit/>
          </a:bodyPr>
          <a:lstStyle>
            <a:lvl1pPr marL="0" indent="0" algn="l" defTabSz="457200" rtl="0" eaLnBrk="1" latinLnBrk="0" hangingPunct="1">
              <a:spcBef>
                <a:spcPct val="20000"/>
              </a:spcBef>
              <a:buFont typeface="Arial"/>
              <a:buNone/>
              <a:defRPr sz="20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b="0" dirty="0">
                <a:solidFill>
                  <a:srgbClr val="FFFFFF"/>
                </a:solidFill>
              </a:rPr>
              <a:t>We provide partnership and support,</a:t>
            </a:r>
            <a:r>
              <a:rPr lang="en-US" sz="2800" b="0" dirty="0" smtClean="0">
                <a:solidFill>
                  <a:srgbClr val="FFFFFF"/>
                </a:solidFill>
              </a:rPr>
              <a:t> helping our customers achieve their operational objectives. </a:t>
            </a:r>
            <a:endParaRPr lang="en-US" sz="2800" b="0" dirty="0">
              <a:solidFill>
                <a:srgbClr val="FFFFFF"/>
              </a:solidFill>
            </a:endParaRPr>
          </a:p>
        </p:txBody>
      </p:sp>
      <p:sp>
        <p:nvSpPr>
          <p:cNvPr id="8" name="Rounded Rectangle 7"/>
          <p:cNvSpPr/>
          <p:nvPr/>
        </p:nvSpPr>
        <p:spPr>
          <a:xfrm>
            <a:off x="-336945" y="1388961"/>
            <a:ext cx="4001802" cy="824466"/>
          </a:xfrm>
          <a:prstGeom prst="roundRect">
            <a:avLst/>
          </a:prstGeom>
          <a:gradFill flip="none" rotWithShape="1">
            <a:gsLst>
              <a:gs pos="0">
                <a:schemeClr val="tx2"/>
              </a:gs>
              <a:gs pos="100000">
                <a:schemeClr val="tx2">
                  <a:lumMod val="50000"/>
                </a:schemeClr>
              </a:gs>
            </a:gsLst>
            <a:lin ang="5400000" scaled="0"/>
            <a:tileRect/>
          </a:gradFill>
          <a:ln>
            <a:noFill/>
          </a:ln>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267828" y="1620257"/>
            <a:ext cx="3308992" cy="35907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4000" b="0" i="0" kern="1200">
                <a:solidFill>
                  <a:srgbClr val="009DDC"/>
                </a:solidFill>
                <a:latin typeface="+mj-lt"/>
                <a:ea typeface="+mj-ea"/>
                <a:cs typeface="+mj-cs"/>
              </a:defRPr>
            </a:lvl1pPr>
          </a:lstStyle>
          <a:p>
            <a:pPr>
              <a:lnSpc>
                <a:spcPct val="80000"/>
              </a:lnSpc>
            </a:pPr>
            <a:r>
              <a:rPr lang="en-US" sz="2800" b="1" dirty="0" smtClean="0">
                <a:solidFill>
                  <a:schemeClr val="bg1"/>
                </a:solidFill>
              </a:rPr>
              <a:t>Guiding Principles</a:t>
            </a:r>
            <a:endParaRPr lang="en-US" sz="2800" b="1" dirty="0">
              <a:solidFill>
                <a:schemeClr val="bg1"/>
              </a:solidFill>
            </a:endParaRPr>
          </a:p>
        </p:txBody>
      </p:sp>
    </p:spTree>
    <p:extLst>
      <p:ext uri="{BB962C8B-B14F-4D97-AF65-F5344CB8AC3E}">
        <p14:creationId xmlns:p14="http://schemas.microsoft.com/office/powerpoint/2010/main" val="746960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 y="579955"/>
            <a:ext cx="9140906" cy="6276756"/>
          </a:xfrm>
          <a:prstGeom prst="rect">
            <a:avLst/>
          </a:prstGeom>
        </p:spPr>
      </p:pic>
      <p:sp>
        <p:nvSpPr>
          <p:cNvPr id="5" name="Slide Number Placeholder 4"/>
          <p:cNvSpPr>
            <a:spLocks noGrp="1"/>
          </p:cNvSpPr>
          <p:nvPr>
            <p:ph type="sldNum" sz="quarter" idx="15"/>
          </p:nvPr>
        </p:nvSpPr>
        <p:spPr>
          <a:xfrm>
            <a:off x="6553200" y="6443075"/>
            <a:ext cx="2133600" cy="365125"/>
          </a:xfrm>
        </p:spPr>
        <p:txBody>
          <a:bodyPr/>
          <a:lstStyle/>
          <a:p>
            <a:fld id="{6BC6DC51-60CC-A546-A31D-8206CBA7B179}" type="slidenum">
              <a:rPr lang="en-US" smtClean="0">
                <a:solidFill>
                  <a:schemeClr val="bg1">
                    <a:lumMod val="95000"/>
                  </a:schemeClr>
                </a:solidFill>
              </a:rPr>
              <a:pPr/>
              <a:t>6</a:t>
            </a:fld>
            <a:endParaRPr lang="en-US" dirty="0">
              <a:solidFill>
                <a:schemeClr val="bg1">
                  <a:lumMod val="95000"/>
                </a:schemeClr>
              </a:solidFill>
            </a:endParaRPr>
          </a:p>
        </p:txBody>
      </p:sp>
      <p:sp>
        <p:nvSpPr>
          <p:cNvPr id="6" name="Text Placeholder 2"/>
          <p:cNvSpPr txBox="1">
            <a:spLocks/>
          </p:cNvSpPr>
          <p:nvPr/>
        </p:nvSpPr>
        <p:spPr>
          <a:xfrm>
            <a:off x="404964" y="2808034"/>
            <a:ext cx="2808990" cy="3108544"/>
          </a:xfrm>
          <a:prstGeom prst="rect">
            <a:avLst/>
          </a:prstGeom>
          <a:effectLst>
            <a:glow rad="228600">
              <a:schemeClr val="accent3">
                <a:satMod val="175000"/>
                <a:alpha val="40000"/>
              </a:schemeClr>
            </a:glow>
            <a:outerShdw blurRad="50800" dist="38100" dir="2700000" algn="tl" rotWithShape="0">
              <a:prstClr val="black">
                <a:alpha val="40000"/>
              </a:prstClr>
            </a:outerShdw>
          </a:effectLst>
        </p:spPr>
        <p:txBody>
          <a:bodyPr vert="horz" wrap="square" lIns="91440" tIns="45720" rIns="91440" bIns="45720" rtlCol="0">
            <a:spAutoFit/>
          </a:bodyPr>
          <a:lstStyle>
            <a:lvl1pPr marL="0" indent="0" algn="l" defTabSz="457200" rtl="0" eaLnBrk="1" latinLnBrk="0" hangingPunct="1">
              <a:spcBef>
                <a:spcPct val="20000"/>
              </a:spcBef>
              <a:buFont typeface="Arial"/>
              <a:buNone/>
              <a:defRPr sz="20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b="0" dirty="0">
                <a:solidFill>
                  <a:schemeClr val="accent3"/>
                </a:solidFill>
                <a:effectLst>
                  <a:outerShdw blurRad="222250" dist="50800" dir="4260000" algn="tl" rotWithShape="0">
                    <a:srgbClr val="000000">
                      <a:alpha val="43000"/>
                    </a:srgbClr>
                  </a:outerShdw>
                </a:effectLst>
              </a:rPr>
              <a:t>We are committed to world-class problem-solving and improving our customers’ businesses.</a:t>
            </a:r>
          </a:p>
        </p:txBody>
      </p:sp>
      <p:sp>
        <p:nvSpPr>
          <p:cNvPr id="18" name="Footer Placeholder 17"/>
          <p:cNvSpPr>
            <a:spLocks noGrp="1"/>
          </p:cNvSpPr>
          <p:nvPr>
            <p:ph type="ftr" sz="quarter" idx="14"/>
          </p:nvPr>
        </p:nvSpPr>
        <p:spPr/>
        <p:txBody>
          <a:bodyPr/>
          <a:lstStyle/>
          <a:p>
            <a:r>
              <a:rPr lang="en-US" dirty="0" smtClean="0">
                <a:solidFill>
                  <a:schemeClr val="bg1">
                    <a:lumMod val="95000"/>
                  </a:schemeClr>
                </a:solidFill>
              </a:rPr>
              <a:t>© Videojet Technologies Inc. </a:t>
            </a:r>
            <a:endParaRPr lang="en-US" dirty="0">
              <a:solidFill>
                <a:schemeClr val="bg1">
                  <a:lumMod val="95000"/>
                </a:schemeClr>
              </a:solidFill>
            </a:endParaRPr>
          </a:p>
        </p:txBody>
      </p:sp>
      <p:sp>
        <p:nvSpPr>
          <p:cNvPr id="10" name="Rounded Rectangle 9"/>
          <p:cNvSpPr/>
          <p:nvPr/>
        </p:nvSpPr>
        <p:spPr>
          <a:xfrm>
            <a:off x="-336945" y="1388961"/>
            <a:ext cx="4001802" cy="824466"/>
          </a:xfrm>
          <a:prstGeom prst="roundRect">
            <a:avLst/>
          </a:prstGeom>
          <a:gradFill flip="none" rotWithShape="1">
            <a:gsLst>
              <a:gs pos="0">
                <a:schemeClr val="tx2"/>
              </a:gs>
              <a:gs pos="100000">
                <a:schemeClr val="tx2">
                  <a:lumMod val="50000"/>
                </a:schemeClr>
              </a:gs>
            </a:gsLst>
            <a:lin ang="5400000" scaled="0"/>
            <a:tileRect/>
          </a:gradFill>
          <a:ln>
            <a:noFill/>
          </a:ln>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267828" y="1620257"/>
            <a:ext cx="3308992" cy="35907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4000" b="0" i="0" kern="1200">
                <a:solidFill>
                  <a:srgbClr val="009DDC"/>
                </a:solidFill>
                <a:latin typeface="+mj-lt"/>
                <a:ea typeface="+mj-ea"/>
                <a:cs typeface="+mj-cs"/>
              </a:defRPr>
            </a:lvl1pPr>
          </a:lstStyle>
          <a:p>
            <a:pPr>
              <a:lnSpc>
                <a:spcPct val="80000"/>
              </a:lnSpc>
            </a:pPr>
            <a:r>
              <a:rPr lang="en-US" sz="2800" b="1" dirty="0" smtClean="0">
                <a:solidFill>
                  <a:schemeClr val="bg1"/>
                </a:solidFill>
              </a:rPr>
              <a:t>Guiding Principles</a:t>
            </a:r>
            <a:endParaRPr lang="en-US" sz="2800" b="1" dirty="0">
              <a:solidFill>
                <a:schemeClr val="bg1"/>
              </a:solidFill>
            </a:endParaRPr>
          </a:p>
        </p:txBody>
      </p:sp>
    </p:spTree>
    <p:extLst>
      <p:ext uri="{BB962C8B-B14F-4D97-AF65-F5344CB8AC3E}">
        <p14:creationId xmlns:p14="http://schemas.microsoft.com/office/powerpoint/2010/main" val="1561480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 y="579955"/>
            <a:ext cx="9140908" cy="6276756"/>
          </a:xfrm>
          <a:prstGeom prst="rect">
            <a:avLst/>
          </a:prstGeom>
        </p:spPr>
      </p:pic>
      <p:sp>
        <p:nvSpPr>
          <p:cNvPr id="5" name="Slide Number Placeholder 4"/>
          <p:cNvSpPr>
            <a:spLocks noGrp="1"/>
          </p:cNvSpPr>
          <p:nvPr>
            <p:ph type="sldNum" sz="quarter" idx="15"/>
          </p:nvPr>
        </p:nvSpPr>
        <p:spPr>
          <a:xfrm>
            <a:off x="6553200" y="6443075"/>
            <a:ext cx="2133600" cy="365125"/>
          </a:xfrm>
        </p:spPr>
        <p:txBody>
          <a:bodyPr/>
          <a:lstStyle/>
          <a:p>
            <a:fld id="{6BC6DC51-60CC-A546-A31D-8206CBA7B179}" type="slidenum">
              <a:rPr lang="en-US" smtClean="0">
                <a:solidFill>
                  <a:schemeClr val="bg1">
                    <a:lumMod val="95000"/>
                  </a:schemeClr>
                </a:solidFill>
              </a:rPr>
              <a:pPr/>
              <a:t>7</a:t>
            </a:fld>
            <a:endParaRPr lang="en-US" dirty="0">
              <a:solidFill>
                <a:schemeClr val="bg1">
                  <a:lumMod val="95000"/>
                </a:schemeClr>
              </a:solidFill>
            </a:endParaRPr>
          </a:p>
        </p:txBody>
      </p:sp>
      <p:sp>
        <p:nvSpPr>
          <p:cNvPr id="6" name="Text Placeholder 2"/>
          <p:cNvSpPr txBox="1">
            <a:spLocks/>
          </p:cNvSpPr>
          <p:nvPr/>
        </p:nvSpPr>
        <p:spPr>
          <a:xfrm>
            <a:off x="250547" y="2764834"/>
            <a:ext cx="3205667" cy="2677656"/>
          </a:xfrm>
          <a:prstGeom prst="rect">
            <a:avLst/>
          </a:prstGeom>
          <a:effectLst>
            <a:glow rad="228600">
              <a:schemeClr val="accent3">
                <a:satMod val="175000"/>
                <a:alpha val="40000"/>
              </a:schemeClr>
            </a:glow>
            <a:outerShdw blurRad="50800" dist="38100" dir="2700000" algn="tl" rotWithShape="0">
              <a:prstClr val="black">
                <a:alpha val="40000"/>
              </a:prstClr>
            </a:outerShdw>
          </a:effectLst>
        </p:spPr>
        <p:txBody>
          <a:bodyPr vert="horz" wrap="square" lIns="91440" tIns="45720" rIns="91440" bIns="45720" rtlCol="0">
            <a:spAutoFit/>
          </a:bodyPr>
          <a:lstStyle>
            <a:lvl1pPr marL="0" indent="0" algn="l" defTabSz="457200" rtl="0" eaLnBrk="1" latinLnBrk="0" hangingPunct="1">
              <a:spcBef>
                <a:spcPct val="20000"/>
              </a:spcBef>
              <a:buFont typeface="Arial"/>
              <a:buNone/>
              <a:defRPr sz="20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b="0" dirty="0">
                <a:solidFill>
                  <a:schemeClr val="bg1"/>
                </a:solidFill>
              </a:rPr>
              <a:t>We advance our role as experts; </a:t>
            </a:r>
            <a:r>
              <a:rPr lang="en-US" sz="2800" b="0" dirty="0" smtClean="0">
                <a:solidFill>
                  <a:schemeClr val="bg1"/>
                </a:solidFill>
              </a:rPr>
              <a:t/>
            </a:r>
            <a:br>
              <a:rPr lang="en-US" sz="2800" b="0" dirty="0" smtClean="0">
                <a:solidFill>
                  <a:schemeClr val="bg1"/>
                </a:solidFill>
              </a:rPr>
            </a:br>
            <a:r>
              <a:rPr lang="en-US" sz="2800" b="0" dirty="0" smtClean="0">
                <a:solidFill>
                  <a:schemeClr val="bg1"/>
                </a:solidFill>
              </a:rPr>
              <a:t>we </a:t>
            </a:r>
            <a:r>
              <a:rPr lang="en-US" sz="2800" b="0" dirty="0">
                <a:solidFill>
                  <a:schemeClr val="bg1"/>
                </a:solidFill>
              </a:rPr>
              <a:t>understand </a:t>
            </a:r>
            <a:r>
              <a:rPr lang="en-US" sz="2800" b="0" dirty="0" smtClean="0">
                <a:solidFill>
                  <a:schemeClr val="bg1"/>
                </a:solidFill>
              </a:rPr>
              <a:t/>
            </a:r>
            <a:br>
              <a:rPr lang="en-US" sz="2800" b="0" dirty="0" smtClean="0">
                <a:solidFill>
                  <a:schemeClr val="bg1"/>
                </a:solidFill>
              </a:rPr>
            </a:br>
            <a:r>
              <a:rPr lang="en-US" sz="2800" b="0" dirty="0" smtClean="0">
                <a:solidFill>
                  <a:schemeClr val="bg1"/>
                </a:solidFill>
              </a:rPr>
              <a:t>the </a:t>
            </a:r>
            <a:r>
              <a:rPr lang="en-US" sz="2800" b="0" dirty="0">
                <a:solidFill>
                  <a:schemeClr val="bg1"/>
                </a:solidFill>
              </a:rPr>
              <a:t>industries we serve and</a:t>
            </a:r>
            <a:r>
              <a:rPr lang="en-US" sz="2800" b="0" dirty="0" smtClean="0">
                <a:solidFill>
                  <a:schemeClr val="bg1"/>
                </a:solidFill>
              </a:rPr>
              <a:t> our customers’ needs. </a:t>
            </a:r>
            <a:endParaRPr lang="en-US" sz="2800" b="0" dirty="0">
              <a:solidFill>
                <a:schemeClr val="bg1"/>
              </a:solidFill>
            </a:endParaRPr>
          </a:p>
        </p:txBody>
      </p:sp>
      <p:sp>
        <p:nvSpPr>
          <p:cNvPr id="18" name="Footer Placeholder 17"/>
          <p:cNvSpPr>
            <a:spLocks noGrp="1"/>
          </p:cNvSpPr>
          <p:nvPr>
            <p:ph type="ftr" sz="quarter" idx="14"/>
          </p:nvPr>
        </p:nvSpPr>
        <p:spPr/>
        <p:txBody>
          <a:bodyPr/>
          <a:lstStyle/>
          <a:p>
            <a:r>
              <a:rPr lang="en-US" dirty="0" smtClean="0">
                <a:solidFill>
                  <a:schemeClr val="bg1">
                    <a:lumMod val="95000"/>
                  </a:schemeClr>
                </a:solidFill>
              </a:rPr>
              <a:t>© Videojet Technologies Inc. </a:t>
            </a:r>
            <a:endParaRPr lang="en-US" dirty="0">
              <a:solidFill>
                <a:schemeClr val="bg1">
                  <a:lumMod val="95000"/>
                </a:schemeClr>
              </a:solidFill>
            </a:endParaRPr>
          </a:p>
        </p:txBody>
      </p:sp>
      <p:sp>
        <p:nvSpPr>
          <p:cNvPr id="12" name="Rounded Rectangle 11"/>
          <p:cNvSpPr/>
          <p:nvPr/>
        </p:nvSpPr>
        <p:spPr>
          <a:xfrm>
            <a:off x="-336945" y="1388961"/>
            <a:ext cx="4001802" cy="824466"/>
          </a:xfrm>
          <a:prstGeom prst="roundRect">
            <a:avLst/>
          </a:prstGeom>
          <a:gradFill flip="none" rotWithShape="1">
            <a:gsLst>
              <a:gs pos="0">
                <a:schemeClr val="tx2"/>
              </a:gs>
              <a:gs pos="100000">
                <a:schemeClr val="tx2">
                  <a:lumMod val="50000"/>
                </a:schemeClr>
              </a:gs>
            </a:gsLst>
            <a:lin ang="5400000" scaled="0"/>
            <a:tileRect/>
          </a:gradFill>
          <a:ln>
            <a:noFill/>
          </a:ln>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267828" y="1620257"/>
            <a:ext cx="3308992" cy="35907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4000" b="0" i="0" kern="1200">
                <a:solidFill>
                  <a:srgbClr val="009DDC"/>
                </a:solidFill>
                <a:latin typeface="+mj-lt"/>
                <a:ea typeface="+mj-ea"/>
                <a:cs typeface="+mj-cs"/>
              </a:defRPr>
            </a:lvl1pPr>
          </a:lstStyle>
          <a:p>
            <a:pPr>
              <a:lnSpc>
                <a:spcPct val="80000"/>
              </a:lnSpc>
            </a:pPr>
            <a:r>
              <a:rPr lang="en-US" sz="2800" b="1" dirty="0" smtClean="0">
                <a:solidFill>
                  <a:schemeClr val="bg1"/>
                </a:solidFill>
              </a:rPr>
              <a:t>Guiding Principles</a:t>
            </a:r>
            <a:endParaRPr lang="en-US" sz="2800" b="1" dirty="0">
              <a:solidFill>
                <a:schemeClr val="bg1"/>
              </a:solidFill>
            </a:endParaRPr>
          </a:p>
        </p:txBody>
      </p:sp>
    </p:spTree>
    <p:extLst>
      <p:ext uri="{BB962C8B-B14F-4D97-AF65-F5344CB8AC3E}">
        <p14:creationId xmlns:p14="http://schemas.microsoft.com/office/powerpoint/2010/main" val="3157696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 y="579955"/>
            <a:ext cx="9140906" cy="6276756"/>
          </a:xfrm>
          <a:prstGeom prst="rect">
            <a:avLst/>
          </a:prstGeom>
        </p:spPr>
      </p:pic>
      <p:sp>
        <p:nvSpPr>
          <p:cNvPr id="5" name="Slide Number Placeholder 4"/>
          <p:cNvSpPr>
            <a:spLocks noGrp="1"/>
          </p:cNvSpPr>
          <p:nvPr>
            <p:ph type="sldNum" sz="quarter" idx="15"/>
          </p:nvPr>
        </p:nvSpPr>
        <p:spPr>
          <a:xfrm>
            <a:off x="6553200" y="6443075"/>
            <a:ext cx="2133600" cy="365125"/>
          </a:xfrm>
        </p:spPr>
        <p:txBody>
          <a:bodyPr/>
          <a:lstStyle/>
          <a:p>
            <a:fld id="{6BC6DC51-60CC-A546-A31D-8206CBA7B179}" type="slidenum">
              <a:rPr lang="en-US" smtClean="0">
                <a:solidFill>
                  <a:srgbClr val="000000"/>
                </a:solidFill>
              </a:rPr>
              <a:pPr/>
              <a:t>8</a:t>
            </a:fld>
            <a:endParaRPr lang="en-US" dirty="0">
              <a:solidFill>
                <a:srgbClr val="000000"/>
              </a:solidFill>
            </a:endParaRPr>
          </a:p>
        </p:txBody>
      </p:sp>
      <p:sp>
        <p:nvSpPr>
          <p:cNvPr id="6" name="Text Placeholder 2"/>
          <p:cNvSpPr txBox="1">
            <a:spLocks/>
          </p:cNvSpPr>
          <p:nvPr/>
        </p:nvSpPr>
        <p:spPr>
          <a:xfrm>
            <a:off x="404963" y="2963554"/>
            <a:ext cx="3047375" cy="2246769"/>
          </a:xfrm>
          <a:prstGeom prst="rect">
            <a:avLst/>
          </a:prstGeom>
          <a:effectLst>
            <a:glow rad="228600">
              <a:schemeClr val="accent3">
                <a:satMod val="175000"/>
                <a:alpha val="40000"/>
              </a:schemeClr>
            </a:glow>
            <a:outerShdw blurRad="50800" dist="38100" dir="2700000" algn="tl" rotWithShape="0">
              <a:prstClr val="black">
                <a:alpha val="40000"/>
              </a:prstClr>
            </a:outerShdw>
          </a:effectLst>
        </p:spPr>
        <p:txBody>
          <a:bodyPr vert="horz" wrap="square" lIns="91440" tIns="45720" rIns="91440" bIns="45720" rtlCol="0">
            <a:spAutoFit/>
          </a:bodyPr>
          <a:lstStyle>
            <a:lvl1pPr marL="0" indent="0" algn="l" defTabSz="457200" rtl="0" eaLnBrk="1" latinLnBrk="0" hangingPunct="1">
              <a:spcBef>
                <a:spcPct val="20000"/>
              </a:spcBef>
              <a:buFont typeface="Arial"/>
              <a:buNone/>
              <a:defRPr sz="20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b="0" dirty="0">
                <a:solidFill>
                  <a:schemeClr val="accent3"/>
                </a:solidFill>
                <a:effectLst>
                  <a:outerShdw blurRad="222250" dist="50800" dir="4260000" algn="tl" rotWithShape="0">
                    <a:srgbClr val="000000">
                      <a:alpha val="43000"/>
                    </a:srgbClr>
                  </a:outerShdw>
                </a:effectLst>
              </a:rPr>
              <a:t>We bring our best </a:t>
            </a:r>
            <a:r>
              <a:rPr lang="en-US" sz="2800" b="0" dirty="0" smtClean="0">
                <a:solidFill>
                  <a:schemeClr val="accent3"/>
                </a:solidFill>
                <a:effectLst>
                  <a:outerShdw blurRad="222250" dist="50800" dir="4260000" algn="tl" rotWithShape="0">
                    <a:srgbClr val="000000">
                      <a:alpha val="43000"/>
                    </a:srgbClr>
                  </a:outerShdw>
                </a:effectLst>
              </a:rPr>
              <a:t>effort, passion and enthusiasm </a:t>
            </a:r>
            <a:br>
              <a:rPr lang="en-US" sz="2800" b="0" dirty="0" smtClean="0">
                <a:solidFill>
                  <a:schemeClr val="accent3"/>
                </a:solidFill>
                <a:effectLst>
                  <a:outerShdw blurRad="222250" dist="50800" dir="4260000" algn="tl" rotWithShape="0">
                    <a:srgbClr val="000000">
                      <a:alpha val="43000"/>
                    </a:srgbClr>
                  </a:outerShdw>
                </a:effectLst>
              </a:rPr>
            </a:br>
            <a:r>
              <a:rPr lang="en-US" sz="2800" b="0" dirty="0" smtClean="0">
                <a:solidFill>
                  <a:schemeClr val="accent3"/>
                </a:solidFill>
                <a:effectLst>
                  <a:outerShdw blurRad="222250" dist="50800" dir="4260000" algn="tl" rotWithShape="0">
                    <a:srgbClr val="000000">
                      <a:alpha val="43000"/>
                    </a:srgbClr>
                  </a:outerShdw>
                </a:effectLst>
              </a:rPr>
              <a:t>to </a:t>
            </a:r>
            <a:r>
              <a:rPr lang="en-US" sz="2800" b="0" dirty="0">
                <a:solidFill>
                  <a:schemeClr val="accent3"/>
                </a:solidFill>
                <a:effectLst>
                  <a:outerShdw blurRad="222250" dist="50800" dir="4260000" algn="tl" rotWithShape="0">
                    <a:srgbClr val="000000">
                      <a:alpha val="43000"/>
                    </a:srgbClr>
                  </a:outerShdw>
                </a:effectLst>
              </a:rPr>
              <a:t>everything </a:t>
            </a:r>
            <a:r>
              <a:rPr lang="en-US" sz="2800" b="0" dirty="0" smtClean="0">
                <a:solidFill>
                  <a:schemeClr val="accent3"/>
                </a:solidFill>
                <a:effectLst>
                  <a:outerShdw blurRad="222250" dist="50800" dir="4260000" algn="tl" rotWithShape="0">
                    <a:srgbClr val="000000">
                      <a:alpha val="43000"/>
                    </a:srgbClr>
                  </a:outerShdw>
                </a:effectLst>
              </a:rPr>
              <a:t/>
            </a:r>
            <a:br>
              <a:rPr lang="en-US" sz="2800" b="0" dirty="0" smtClean="0">
                <a:solidFill>
                  <a:schemeClr val="accent3"/>
                </a:solidFill>
                <a:effectLst>
                  <a:outerShdw blurRad="222250" dist="50800" dir="4260000" algn="tl" rotWithShape="0">
                    <a:srgbClr val="000000">
                      <a:alpha val="43000"/>
                    </a:srgbClr>
                  </a:outerShdw>
                </a:effectLst>
              </a:rPr>
            </a:br>
            <a:r>
              <a:rPr lang="en-US" sz="2800" b="0" dirty="0" smtClean="0">
                <a:solidFill>
                  <a:schemeClr val="accent3"/>
                </a:solidFill>
                <a:effectLst>
                  <a:outerShdw blurRad="222250" dist="50800" dir="4260000" algn="tl" rotWithShape="0">
                    <a:srgbClr val="000000">
                      <a:alpha val="43000"/>
                    </a:srgbClr>
                  </a:outerShdw>
                </a:effectLst>
              </a:rPr>
              <a:t>we do.</a:t>
            </a:r>
            <a:endParaRPr lang="en-US" sz="2800" b="0" dirty="0">
              <a:solidFill>
                <a:schemeClr val="accent3"/>
              </a:solidFill>
              <a:effectLst>
                <a:outerShdw blurRad="222250" dist="50800" dir="4260000" algn="tl" rotWithShape="0">
                  <a:srgbClr val="000000">
                    <a:alpha val="43000"/>
                  </a:srgbClr>
                </a:outerShdw>
              </a:effectLst>
            </a:endParaRPr>
          </a:p>
        </p:txBody>
      </p:sp>
      <p:sp>
        <p:nvSpPr>
          <p:cNvPr id="18" name="Footer Placeholder 17"/>
          <p:cNvSpPr>
            <a:spLocks noGrp="1"/>
          </p:cNvSpPr>
          <p:nvPr>
            <p:ph type="ftr" sz="quarter" idx="14"/>
          </p:nvPr>
        </p:nvSpPr>
        <p:spPr>
          <a:xfrm>
            <a:off x="111133" y="6449727"/>
            <a:ext cx="2174867" cy="365125"/>
          </a:xfrm>
        </p:spPr>
        <p:txBody>
          <a:bodyPr/>
          <a:lstStyle/>
          <a:p>
            <a:r>
              <a:rPr lang="en-US" dirty="0" smtClean="0">
                <a:solidFill>
                  <a:srgbClr val="000000"/>
                </a:solidFill>
              </a:rPr>
              <a:t>© Videojet Technologies Inc. </a:t>
            </a:r>
            <a:endParaRPr lang="en-US" dirty="0">
              <a:solidFill>
                <a:srgbClr val="000000"/>
              </a:solidFill>
            </a:endParaRPr>
          </a:p>
        </p:txBody>
      </p:sp>
      <p:sp>
        <p:nvSpPr>
          <p:cNvPr id="10" name="Rounded Rectangle 9"/>
          <p:cNvSpPr/>
          <p:nvPr/>
        </p:nvSpPr>
        <p:spPr>
          <a:xfrm>
            <a:off x="-336945" y="1388961"/>
            <a:ext cx="4001802" cy="824466"/>
          </a:xfrm>
          <a:prstGeom prst="roundRect">
            <a:avLst/>
          </a:prstGeom>
          <a:gradFill flip="none" rotWithShape="1">
            <a:gsLst>
              <a:gs pos="0">
                <a:schemeClr val="tx2"/>
              </a:gs>
              <a:gs pos="100000">
                <a:schemeClr val="tx2">
                  <a:lumMod val="50000"/>
                </a:schemeClr>
              </a:gs>
            </a:gsLst>
            <a:lin ang="5400000" scaled="0"/>
            <a:tileRect/>
          </a:gradFill>
          <a:ln>
            <a:noFill/>
          </a:ln>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267828" y="1620257"/>
            <a:ext cx="3308992" cy="35907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4000" b="0" i="0" kern="1200">
                <a:solidFill>
                  <a:srgbClr val="009DDC"/>
                </a:solidFill>
                <a:latin typeface="+mj-lt"/>
                <a:ea typeface="+mj-ea"/>
                <a:cs typeface="+mj-cs"/>
              </a:defRPr>
            </a:lvl1pPr>
          </a:lstStyle>
          <a:p>
            <a:pPr>
              <a:lnSpc>
                <a:spcPct val="80000"/>
              </a:lnSpc>
            </a:pPr>
            <a:r>
              <a:rPr lang="en-US" sz="2800" b="1" dirty="0" smtClean="0">
                <a:solidFill>
                  <a:schemeClr val="bg1"/>
                </a:solidFill>
              </a:rPr>
              <a:t>Guiding Principles</a:t>
            </a:r>
            <a:endParaRPr lang="en-US" sz="2800" b="1" dirty="0">
              <a:solidFill>
                <a:schemeClr val="bg1"/>
              </a:solidFill>
            </a:endParaRPr>
          </a:p>
        </p:txBody>
      </p:sp>
    </p:spTree>
    <p:extLst>
      <p:ext uri="{BB962C8B-B14F-4D97-AF65-F5344CB8AC3E}">
        <p14:creationId xmlns:p14="http://schemas.microsoft.com/office/powerpoint/2010/main" val="1145266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18E90DEC-F260-A84E-BA31-F1A50B537462}"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smtClean="0"/>
              <a:t>© Videojet Technologies Inc. </a:t>
            </a:r>
            <a:endParaRPr lang="en-US" dirty="0"/>
          </a:p>
        </p:txBody>
      </p:sp>
      <p:sp>
        <p:nvSpPr>
          <p:cNvPr id="2" name="Title 1"/>
          <p:cNvSpPr>
            <a:spLocks noGrp="1"/>
          </p:cNvSpPr>
          <p:nvPr>
            <p:ph type="title"/>
          </p:nvPr>
        </p:nvSpPr>
        <p:spPr>
          <a:xfrm>
            <a:off x="1467152" y="1168439"/>
            <a:ext cx="6284776" cy="827553"/>
          </a:xfrm>
        </p:spPr>
        <p:txBody>
          <a:bodyPr/>
          <a:lstStyle/>
          <a:p>
            <a:r>
              <a:rPr lang="en-US" b="1" dirty="0" smtClean="0">
                <a:solidFill>
                  <a:srgbClr val="284470"/>
                </a:solidFill>
              </a:rPr>
              <a:t>The Best Team Wins</a:t>
            </a:r>
            <a:endParaRPr lang="en-US" b="1" dirty="0">
              <a:solidFill>
                <a:srgbClr val="284470"/>
              </a:solidFill>
            </a:endParaRPr>
          </a:p>
        </p:txBody>
      </p:sp>
      <p:sp>
        <p:nvSpPr>
          <p:cNvPr id="3" name="Text Placeholder 2"/>
          <p:cNvSpPr>
            <a:spLocks noGrp="1"/>
          </p:cNvSpPr>
          <p:nvPr>
            <p:ph type="body" sz="quarter" idx="12"/>
          </p:nvPr>
        </p:nvSpPr>
        <p:spPr>
          <a:xfrm>
            <a:off x="1467152" y="2139750"/>
            <a:ext cx="6284776" cy="4199970"/>
          </a:xfrm>
        </p:spPr>
        <p:txBody>
          <a:bodyPr>
            <a:normAutofit/>
          </a:bodyPr>
          <a:lstStyle/>
          <a:p>
            <a:r>
              <a:rPr lang="en-US" dirty="0"/>
              <a:t>Associates are our most valued assets</a:t>
            </a:r>
            <a:r>
              <a:rPr lang="en-US" dirty="0" smtClean="0"/>
              <a:t>.</a:t>
            </a:r>
          </a:p>
          <a:p>
            <a:endParaRPr lang="en-US" dirty="0"/>
          </a:p>
          <a:p>
            <a:r>
              <a:rPr lang="en-US" dirty="0"/>
              <a:t>Videojet and its associates win because: </a:t>
            </a:r>
            <a:endParaRPr lang="en-US" dirty="0" smtClean="0"/>
          </a:p>
          <a:p>
            <a:pPr marL="285750" lvl="0" indent="-285750">
              <a:lnSpc>
                <a:spcPct val="120000"/>
              </a:lnSpc>
              <a:buFont typeface="Arial"/>
              <a:buChar char="•"/>
            </a:pPr>
            <a:r>
              <a:rPr lang="en-US" sz="1600" b="0" dirty="0"/>
              <a:t>We listen to our customers</a:t>
            </a:r>
          </a:p>
          <a:p>
            <a:pPr marL="285750" lvl="0" indent="-285750">
              <a:lnSpc>
                <a:spcPct val="120000"/>
              </a:lnSpc>
              <a:buFont typeface="Arial"/>
              <a:buChar char="•"/>
            </a:pPr>
            <a:r>
              <a:rPr lang="en-US" sz="1600" b="0" dirty="0"/>
              <a:t>We focus on results </a:t>
            </a:r>
          </a:p>
          <a:p>
            <a:pPr marL="285750" lvl="0" indent="-285750">
              <a:lnSpc>
                <a:spcPct val="120000"/>
              </a:lnSpc>
              <a:buFont typeface="Arial"/>
              <a:buChar char="•"/>
            </a:pPr>
            <a:r>
              <a:rPr lang="en-US" sz="1600" b="0" dirty="0"/>
              <a:t>We seek fact-based, root-cause solutions </a:t>
            </a:r>
          </a:p>
          <a:p>
            <a:pPr marL="285750" lvl="0" indent="-285750">
              <a:lnSpc>
                <a:spcPct val="120000"/>
              </a:lnSpc>
              <a:buFont typeface="Arial"/>
              <a:buChar char="•"/>
            </a:pPr>
            <a:r>
              <a:rPr lang="en-US" sz="1600" b="0" dirty="0"/>
              <a:t>We have a bias for improvement </a:t>
            </a:r>
          </a:p>
          <a:p>
            <a:pPr marL="285750" lvl="0" indent="-285750">
              <a:lnSpc>
                <a:spcPct val="120000"/>
              </a:lnSpc>
              <a:buFont typeface="Arial"/>
              <a:buChar char="•"/>
            </a:pPr>
            <a:r>
              <a:rPr lang="en-US" sz="1600" b="0" dirty="0"/>
              <a:t>We act with passion, integrity and trust </a:t>
            </a:r>
          </a:p>
          <a:p>
            <a:pPr marL="285750" lvl="0" indent="-285750">
              <a:lnSpc>
                <a:spcPct val="120000"/>
              </a:lnSpc>
              <a:buFont typeface="Arial"/>
              <a:buChar char="•"/>
            </a:pPr>
            <a:r>
              <a:rPr lang="en-US" sz="1600" b="0" dirty="0"/>
              <a:t>We have fun (winning is fun!) </a:t>
            </a:r>
          </a:p>
        </p:txBody>
      </p:sp>
    </p:spTree>
    <p:extLst>
      <p:ext uri="{BB962C8B-B14F-4D97-AF65-F5344CB8AC3E}">
        <p14:creationId xmlns:p14="http://schemas.microsoft.com/office/powerpoint/2010/main" val="662662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4">
      <a:dk1>
        <a:sysClr val="windowText" lastClr="000000"/>
      </a:dk1>
      <a:lt1>
        <a:sysClr val="window" lastClr="FFFFFF"/>
      </a:lt1>
      <a:dk2>
        <a:srgbClr val="284470"/>
      </a:dk2>
      <a:lt2>
        <a:srgbClr val="AFAFAF"/>
      </a:lt2>
      <a:accent1>
        <a:srgbClr val="009DDC"/>
      </a:accent1>
      <a:accent2>
        <a:srgbClr val="AFAFAF"/>
      </a:accent2>
      <a:accent3>
        <a:srgbClr val="FFFFFF"/>
      </a:accent3>
      <a:accent4>
        <a:srgbClr val="646464"/>
      </a:accent4>
      <a:accent5>
        <a:srgbClr val="000000"/>
      </a:accent5>
      <a:accent6>
        <a:srgbClr val="000000"/>
      </a:accent6>
      <a:hlink>
        <a:srgbClr val="284470"/>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tx2"/>
            </a:gs>
            <a:gs pos="100000">
              <a:schemeClr val="tx2">
                <a:lumMod val="50000"/>
              </a:schemeClr>
            </a:gs>
          </a:gsLst>
          <a:lin ang="5400000" scaled="0"/>
          <a:tileRect/>
        </a:gradFill>
        <a:ln>
          <a:noFill/>
        </a:ln>
        <a:scene3d>
          <a:camera prst="orthographicFront"/>
          <a:lightRig rig="threePt" dir="t"/>
        </a:scene3d>
        <a:sp3d prstMaterial="matte"/>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1280</TotalTime>
  <Words>2242</Words>
  <Application>Microsoft Office PowerPoint</Application>
  <PresentationFormat>On-screen Show (4:3)</PresentationFormat>
  <Paragraphs>168</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Custom Design</vt:lpstr>
      <vt:lpstr>PowerPoint Presentation</vt:lpstr>
      <vt:lpstr>Vision</vt:lpstr>
      <vt:lpstr>Mission</vt:lpstr>
      <vt:lpstr>PowerPoint Presentation</vt:lpstr>
      <vt:lpstr>PowerPoint Presentation</vt:lpstr>
      <vt:lpstr>PowerPoint Presentation</vt:lpstr>
      <vt:lpstr>PowerPoint Presentation</vt:lpstr>
      <vt:lpstr>PowerPoint Presentation</vt:lpstr>
      <vt:lpstr>The Best Team Wins</vt:lpstr>
    </vt:vector>
  </TitlesOfParts>
  <Company>Symmetri Marketing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Torricelli</dc:creator>
  <cp:lastModifiedBy>Shile Ismaila</cp:lastModifiedBy>
  <cp:revision>152</cp:revision>
  <cp:lastPrinted>2012-12-12T17:58:42Z</cp:lastPrinted>
  <dcterms:created xsi:type="dcterms:W3CDTF">2012-12-28T17:37:39Z</dcterms:created>
  <dcterms:modified xsi:type="dcterms:W3CDTF">2013-10-04T08:57:02Z</dcterms:modified>
</cp:coreProperties>
</file>